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8288000" cy="10287000"/>
  <p:notesSz cx="6858000" cy="9144000"/>
  <p:embeddedFontLst>
    <p:embeddedFont>
      <p:font typeface="Abhaya Libre Regular" panose="02000503000000000000" pitchFamily="2" charset="0"/>
      <p:regular r:id="rId13"/>
    </p:embeddedFont>
    <p:embeddedFont>
      <p:font typeface="Abhaya Libre Regular Italics" panose="02000503000000000000" pitchFamily="2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oper Hewitt" pitchFamily="2" charset="0"/>
      <p:regular r:id="rId20"/>
      <p:bold r:id="rId21"/>
    </p:embeddedFont>
    <p:embeddedFont>
      <p:font typeface="Hammersmith One" panose="02010703030501060504" pitchFamily="2" charset="0"/>
      <p:regular r:id="rId22"/>
    </p:embeddedFont>
    <p:embeddedFont>
      <p:font typeface="Montserrat Light" pitchFamily="2" charset="0"/>
      <p:regular r:id="rId23"/>
    </p:embeddedFont>
    <p:embeddedFont>
      <p:font typeface="Roboto" panose="02000000000000000000" pitchFamily="2" charset="0"/>
      <p:regular r:id="rId24"/>
    </p:embeddedFont>
    <p:embeddedFont>
      <p:font typeface="Roboto Bold" panose="02000000000000000000" pitchFamily="2" charset="0"/>
      <p:regular r:id="rId25"/>
      <p:bold r:id="rId26"/>
    </p:embeddedFont>
    <p:embeddedFont>
      <p:font typeface="Roboto Condensed Bold" panose="020000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FFD8F-C356-2246-A351-D0934C2778B8}" type="datetimeFigureOut">
              <a:rPr lang="pl-PL" smtClean="0"/>
              <a:t>08.02.2020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5B163-AB26-FD4A-AEBE-B7F6FB3B29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95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5B163-AB26-FD4A-AEBE-B7F6FB3B29A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36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5050" b="67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5710" y="9624131"/>
            <a:ext cx="16507453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244357"/>
                </a:solidFill>
                <a:latin typeface="Roboto"/>
              </a:rPr>
              <a:t>WIELKOPOLSKI URZĄD WOJEWODZKI W POZNANIU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856890" y="384871"/>
            <a:ext cx="11954485" cy="9144010"/>
            <a:chOff x="0" y="0"/>
            <a:chExt cx="15939313" cy="1219201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b="1429"/>
            <a:stretch>
              <a:fillRect/>
            </a:stretch>
          </p:blipFill>
          <p:spPr>
            <a:xfrm>
              <a:off x="7014621" y="0"/>
              <a:ext cx="1646576" cy="1136125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997009" y="5592043"/>
              <a:ext cx="13681801" cy="3485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05"/>
                </a:lnSpc>
              </a:pPr>
              <a:r>
                <a:rPr lang="en-US" sz="5524" spc="276">
                  <a:solidFill>
                    <a:srgbClr val="244357"/>
                  </a:solidFill>
                  <a:latin typeface="Roboto"/>
                </a:rPr>
                <a:t>Realizacja priorytetów wojewody wielkopolskiego </a:t>
              </a:r>
            </a:p>
            <a:p>
              <a:pPr algn="ctr">
                <a:lnSpc>
                  <a:spcPts val="6905"/>
                </a:lnSpc>
              </a:pPr>
              <a:r>
                <a:rPr lang="en-US" sz="5524" spc="276">
                  <a:solidFill>
                    <a:srgbClr val="244357"/>
                  </a:solidFill>
                  <a:latin typeface="Roboto"/>
                </a:rPr>
                <a:t>na 2020 rok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470317" y="2101441"/>
              <a:ext cx="10998679" cy="1143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69"/>
                </a:lnSpc>
              </a:pPr>
              <a:r>
                <a:rPr lang="en-US" sz="5082" spc="127">
                  <a:solidFill>
                    <a:srgbClr val="244357"/>
                  </a:solidFill>
                  <a:latin typeface="Roboto Condensed Bold"/>
                </a:rPr>
                <a:t>DOTRZYMUJEMY SŁOWA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96705" y="11367147"/>
              <a:ext cx="12682409" cy="82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6"/>
                </a:lnSpc>
              </a:pPr>
              <a:r>
                <a:rPr lang="en-US" sz="3645" spc="91">
                  <a:solidFill>
                    <a:srgbClr val="244357"/>
                  </a:solidFill>
                  <a:latin typeface="Roboto"/>
                </a:rPr>
                <a:t>Łukasz Mikołajczyk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4367345"/>
              <a:ext cx="15939313" cy="140311"/>
            </a:xfrm>
            <a:prstGeom prst="rect">
              <a:avLst/>
            </a:prstGeom>
            <a:solidFill>
              <a:srgbClr val="244357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0" y="10199599"/>
              <a:ext cx="15939313" cy="140311"/>
            </a:xfrm>
            <a:prstGeom prst="rect">
              <a:avLst/>
            </a:prstGeom>
            <a:solidFill>
              <a:srgbClr val="244357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94" y="9303378"/>
            <a:ext cx="18952535" cy="1359061"/>
            <a:chOff x="0" y="0"/>
            <a:chExt cx="25270047" cy="181208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270047" cy="1812081"/>
            </a:xfrm>
            <a:prstGeom prst="rect">
              <a:avLst/>
            </a:prstGeom>
            <a:solidFill>
              <a:srgbClr val="2443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164671" y="443545"/>
              <a:ext cx="22009938" cy="352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75"/>
                </a:lnSpc>
              </a:pPr>
              <a:r>
                <a:rPr lang="en-US" sz="1500" spc="157">
                  <a:solidFill>
                    <a:srgbClr val="F2FAFF"/>
                  </a:solidFill>
                  <a:latin typeface="Roboto"/>
                </a:rPr>
                <a:t>WIELKOPOLSKI URZĄD WOJEWÓDZKI W POZNANIU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52998" y="2893068"/>
            <a:ext cx="10782004" cy="343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spc="359">
                <a:solidFill>
                  <a:srgbClr val="244357"/>
                </a:solidFill>
                <a:latin typeface="Roboto Bold"/>
              </a:rPr>
              <a:t>DZIĘKUJĘ ZA UWAGĘ</a:t>
            </a:r>
          </a:p>
          <a:p>
            <a:pPr algn="ctr">
              <a:lnSpc>
                <a:spcPts val="9000"/>
              </a:lnSpc>
            </a:pPr>
            <a:r>
              <a:rPr lang="en-US" sz="7200" spc="359">
                <a:solidFill>
                  <a:srgbClr val="244357"/>
                </a:solidFill>
                <a:latin typeface="Roboto"/>
              </a:rPr>
              <a:t>ŻYCZĘ UDANEJ KONFERENCJI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47794" y="7059583"/>
            <a:ext cx="4614970" cy="1018656"/>
            <a:chOff x="0" y="0"/>
            <a:chExt cx="6153293" cy="1358209"/>
          </a:xfrm>
        </p:grpSpPr>
        <p:sp>
          <p:nvSpPr>
            <p:cNvPr id="7" name="TextBox 7"/>
            <p:cNvSpPr txBox="1"/>
            <p:nvPr/>
          </p:nvSpPr>
          <p:spPr>
            <a:xfrm>
              <a:off x="255386" y="-85725"/>
              <a:ext cx="5642522" cy="746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5"/>
                </a:lnSpc>
              </a:pPr>
              <a:r>
                <a:rPr lang="en-US" sz="3300" spc="82">
                  <a:solidFill>
                    <a:srgbClr val="244357"/>
                  </a:solidFill>
                  <a:latin typeface="Roboto Bold"/>
                </a:rPr>
                <a:t>ZNAJDZIECIE NAS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81959"/>
              <a:ext cx="6153293" cy="47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96872" y="7828832"/>
            <a:ext cx="1450927" cy="11752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5613" y="7828832"/>
            <a:ext cx="1175251" cy="1175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370" r="637" b="141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40706" y="5143500"/>
            <a:ext cx="5532719" cy="8042664"/>
            <a:chOff x="0" y="0"/>
            <a:chExt cx="7376959" cy="107235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1429"/>
            <a:stretch>
              <a:fillRect/>
            </a:stretch>
          </p:blipFill>
          <p:spPr>
            <a:xfrm>
              <a:off x="3209599" y="0"/>
              <a:ext cx="957762" cy="66084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566320" y="1218167"/>
              <a:ext cx="6397586" cy="497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6"/>
                </a:lnSpc>
              </a:pPr>
              <a:r>
                <a:rPr lang="en-US" sz="2956" spc="73">
                  <a:solidFill>
                    <a:srgbClr val="F2FAFF"/>
                  </a:solidFill>
                  <a:latin typeface="Abhaya Libre Regular Italics"/>
                </a:rPr>
                <a:t>TROSKA O DZIECKO JEST PIERWSZYM </a:t>
              </a:r>
            </a:p>
            <a:p>
              <a:pPr algn="ctr">
                <a:lnSpc>
                  <a:spcPts val="4286"/>
                </a:lnSpc>
              </a:pPr>
              <a:r>
                <a:rPr lang="en-US" sz="2956" spc="73">
                  <a:solidFill>
                    <a:srgbClr val="F2FAFF"/>
                  </a:solidFill>
                  <a:latin typeface="Abhaya Libre Regular Italics"/>
                </a:rPr>
                <a:t>I PODSTAWOWYM SPRAWDZIANEM STOSUNKU CZŁOWIEKA DO CZŁOWIEKA</a:t>
              </a:r>
            </a:p>
            <a:p>
              <a:pPr algn="ctr">
                <a:lnSpc>
                  <a:spcPts val="4286"/>
                </a:lnSpc>
              </a:pPr>
              <a:endParaRPr lang="en-US" sz="2956" spc="73">
                <a:solidFill>
                  <a:srgbClr val="F2FAFF"/>
                </a:solidFill>
                <a:latin typeface="Abhaya Libre Regular Italics"/>
              </a:endParaRPr>
            </a:p>
            <a:p>
              <a:pPr algn="ctr">
                <a:lnSpc>
                  <a:spcPts val="4286"/>
                </a:lnSpc>
              </a:pPr>
              <a:r>
                <a:rPr lang="en-US" sz="2956" spc="73">
                  <a:solidFill>
                    <a:srgbClr val="F2FAFF"/>
                  </a:solidFill>
                  <a:latin typeface="Abhaya Libre Regular"/>
                </a:rPr>
                <a:t>JAN PAWEŁ II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242007"/>
              <a:ext cx="7376959" cy="48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4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5710" y="9624131"/>
            <a:ext cx="16507453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244357"/>
                </a:solidFill>
                <a:latin typeface="Roboto"/>
              </a:rPr>
              <a:t>WIELKOPOLSKI URZĄD WOJEWÓDZKI W POZNANIU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885957"/>
            <a:ext cx="14554874" cy="5890417"/>
            <a:chOff x="0" y="0"/>
            <a:chExt cx="19406499" cy="7853889"/>
          </a:xfrm>
        </p:grpSpPr>
        <p:sp>
          <p:nvSpPr>
            <p:cNvPr id="4" name="TextBox 4"/>
            <p:cNvSpPr txBox="1"/>
            <p:nvPr/>
          </p:nvSpPr>
          <p:spPr>
            <a:xfrm>
              <a:off x="0" y="1018485"/>
              <a:ext cx="19406499" cy="5191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19"/>
                </a:lnSpc>
              </a:pPr>
              <a:r>
                <a:rPr lang="en-US" sz="8800">
                  <a:solidFill>
                    <a:srgbClr val="244357"/>
                  </a:solidFill>
                  <a:latin typeface="Roboto Bold"/>
                </a:rPr>
                <a:t>WIELKOPOLSKI ZESPÓŁ </a:t>
              </a:r>
            </a:p>
            <a:p>
              <a:pPr algn="l">
                <a:lnSpc>
                  <a:spcPts val="10119"/>
                </a:lnSpc>
              </a:pPr>
              <a:r>
                <a:rPr lang="en-US" sz="8800">
                  <a:solidFill>
                    <a:srgbClr val="244357"/>
                  </a:solidFill>
                  <a:latin typeface="Roboto Bold"/>
                </a:rPr>
                <a:t>DS. BEZPIECZEŃSTWA </a:t>
              </a:r>
            </a:p>
            <a:p>
              <a:pPr algn="l">
                <a:lnSpc>
                  <a:spcPts val="10119"/>
                </a:lnSpc>
              </a:pPr>
              <a:r>
                <a:rPr lang="en-US" sz="8800">
                  <a:solidFill>
                    <a:srgbClr val="244357"/>
                  </a:solidFill>
                  <a:latin typeface="Roboto Bold"/>
                </a:rPr>
                <a:t>DZIECI I MŁODZIEŻY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169486"/>
              <a:ext cx="19406499" cy="778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80"/>
                </a:lnSpc>
              </a:pPr>
              <a:r>
                <a:rPr lang="en-US" sz="3170" spc="380">
                  <a:solidFill>
                    <a:srgbClr val="FF1616"/>
                  </a:solidFill>
                  <a:latin typeface="Cooper Hewitt"/>
                </a:rPr>
                <a:t>POWOŁANIE 11 II 2020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42875"/>
              <a:ext cx="19406499" cy="778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8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235248"/>
              <a:ext cx="16540712" cy="618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7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97320" y="1853816"/>
            <a:ext cx="14493361" cy="7417911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3" name="Group 3"/>
          <p:cNvGrpSpPr/>
          <p:nvPr/>
        </p:nvGrpSpPr>
        <p:grpSpPr>
          <a:xfrm>
            <a:off x="2182379" y="2722889"/>
            <a:ext cx="14352511" cy="6295437"/>
            <a:chOff x="0" y="0"/>
            <a:chExt cx="19136681" cy="8393915"/>
          </a:xfrm>
        </p:grpSpPr>
        <p:sp>
          <p:nvSpPr>
            <p:cNvPr id="4" name="TextBox 4"/>
            <p:cNvSpPr txBox="1"/>
            <p:nvPr/>
          </p:nvSpPr>
          <p:spPr>
            <a:xfrm>
              <a:off x="0" y="-171450"/>
              <a:ext cx="18911195" cy="6912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84"/>
                </a:lnSpc>
              </a:pPr>
              <a:r>
                <a:rPr lang="en-US" sz="3600" spc="89">
                  <a:solidFill>
                    <a:srgbClr val="244357"/>
                  </a:solidFill>
                  <a:latin typeface="Roboto Condensed Bold"/>
                </a:rPr>
                <a:t>Inspirowanie i opracowanie strategii związanych z realizacją działań systemowych w Wielkopolsce, które zapewnią </a:t>
              </a:r>
              <a:r>
                <a:rPr lang="en-US" sz="3600" u="sng" spc="89">
                  <a:solidFill>
                    <a:srgbClr val="244357"/>
                  </a:solidFill>
                  <a:latin typeface="Roboto Condensed Bold"/>
                </a:rPr>
                <a:t>bezpieczeństwo dzieci </a:t>
              </a:r>
            </a:p>
            <a:p>
              <a:pPr algn="l">
                <a:lnSpc>
                  <a:spcPts val="6084"/>
                </a:lnSpc>
              </a:pPr>
              <a:r>
                <a:rPr lang="en-US" sz="3600" u="sng" spc="89">
                  <a:solidFill>
                    <a:srgbClr val="244357"/>
                  </a:solidFill>
                  <a:latin typeface="Roboto Condensed Bold"/>
                </a:rPr>
                <a:t>i młodzieży</a:t>
              </a:r>
              <a:r>
                <a:rPr lang="en-US" sz="3600" spc="89">
                  <a:solidFill>
                    <a:srgbClr val="244357"/>
                  </a:solidFill>
                  <a:latin typeface="Roboto Condensed Bold"/>
                </a:rPr>
                <a:t>, w szczególności w cyberprzestrzeni oraz podniosą świadomość bezpiecznego korzystania z możliwości stwarzanych przez najnowsze technologie informacyjno-komunikacyjne. Kluczowa jest także systematyczna weryfikacja działań, co pozwoli na ich skuteczne optymalizowanie.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505016"/>
              <a:ext cx="19136681" cy="88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6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99170" y="563079"/>
            <a:ext cx="4689660" cy="1290738"/>
            <a:chOff x="0" y="0"/>
            <a:chExt cx="6252880" cy="1720983"/>
          </a:xfrm>
        </p:grpSpPr>
        <p:sp>
          <p:nvSpPr>
            <p:cNvPr id="7" name="TextBox 7"/>
            <p:cNvSpPr txBox="1"/>
            <p:nvPr/>
          </p:nvSpPr>
          <p:spPr>
            <a:xfrm>
              <a:off x="0" y="-123825"/>
              <a:ext cx="6179202" cy="1242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39"/>
                </a:lnSpc>
              </a:pPr>
              <a:r>
                <a:rPr lang="en-US" sz="5600" spc="140">
                  <a:solidFill>
                    <a:srgbClr val="244357"/>
                  </a:solidFill>
                  <a:latin typeface="Roboto Condensed Bold"/>
                </a:rPr>
                <a:t>CEL GŁÓWNY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81632"/>
              <a:ext cx="6252880" cy="339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500410" y="9624131"/>
            <a:ext cx="9382753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244357"/>
                </a:solidFill>
                <a:latin typeface="Roboto"/>
              </a:rPr>
              <a:t>WIELKOPOLSKI URZĄD WOJEWÓDZKI W POZNANIU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86825" y="340540"/>
            <a:ext cx="1513277" cy="1513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74497" y="2040169"/>
            <a:ext cx="8008628" cy="4777007"/>
          </a:xfrm>
          <a:prstGeom prst="rect">
            <a:avLst/>
          </a:prstGeom>
          <a:solidFill>
            <a:srgbClr val="F2FA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64789" y="3496282"/>
            <a:ext cx="1805867" cy="180586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12546" y="1961196"/>
            <a:ext cx="8008628" cy="2689172"/>
          </a:xfrm>
          <a:prstGeom prst="rect">
            <a:avLst/>
          </a:prstGeom>
          <a:solidFill>
            <a:srgbClr val="F2FA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58146" y="2402848"/>
            <a:ext cx="1805867" cy="180586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12546" y="5092309"/>
            <a:ext cx="8008628" cy="2689172"/>
          </a:xfrm>
          <a:prstGeom prst="rect">
            <a:avLst/>
          </a:prstGeom>
          <a:solidFill>
            <a:srgbClr val="F2FA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58146" y="5543486"/>
            <a:ext cx="1805867" cy="18058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010314" y="383331"/>
            <a:ext cx="6445653" cy="1290738"/>
            <a:chOff x="0" y="0"/>
            <a:chExt cx="8594205" cy="1720983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8492940" cy="1242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39"/>
                </a:lnSpc>
              </a:pPr>
              <a:r>
                <a:rPr lang="en-US" sz="5600" spc="140">
                  <a:solidFill>
                    <a:srgbClr val="244357"/>
                  </a:solidFill>
                  <a:latin typeface="Roboto Condensed Bold"/>
                </a:rPr>
                <a:t>CELE SZCZEGÓŁOWE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81632"/>
              <a:ext cx="8594205" cy="339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50862" y="5203451"/>
            <a:ext cx="4924714" cy="2905038"/>
            <a:chOff x="0" y="0"/>
            <a:chExt cx="6566285" cy="387338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76200"/>
              <a:ext cx="6488915" cy="3252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spc="70">
                  <a:solidFill>
                    <a:srgbClr val="244357"/>
                  </a:solidFill>
                  <a:latin typeface="Roboto Condensed Bold"/>
                </a:rPr>
                <a:t>PODNOSZENIE UMIEJĘTNOŚCI ANALIZY I INTERPRETACJI ZAGROŻEŃ, </a:t>
              </a:r>
            </a:p>
            <a:p>
              <a:pPr algn="l">
                <a:lnSpc>
                  <a:spcPts val="3919"/>
                </a:lnSpc>
              </a:pPr>
              <a:r>
                <a:rPr lang="en-US" sz="2800" spc="70">
                  <a:solidFill>
                    <a:srgbClr val="244357"/>
                  </a:solidFill>
                  <a:latin typeface="Roboto Condensed Bold"/>
                </a:rPr>
                <a:t>W SZCZEGÓLNOŚCI ZAGROŻEŃ CYBERPRZESTRZENI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439357"/>
              <a:ext cx="6566285" cy="434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744883" y="3073399"/>
            <a:ext cx="5514417" cy="3433449"/>
            <a:chOff x="0" y="0"/>
            <a:chExt cx="7352556" cy="457793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7265921" cy="3940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3"/>
                </a:lnSpc>
              </a:pPr>
              <a:r>
                <a:rPr lang="en-US" sz="2831" spc="70">
                  <a:solidFill>
                    <a:srgbClr val="244357"/>
                  </a:solidFill>
                  <a:latin typeface="Roboto Condensed Bold"/>
                </a:rPr>
                <a:t>DOSKONALENIE KOMPETENCJI SPOŁECZNYCH NAUCZYCIELI, PEDAGOGÓW, RODZICÓW </a:t>
              </a:r>
            </a:p>
            <a:p>
              <a:pPr algn="l">
                <a:lnSpc>
                  <a:spcPts val="3963"/>
                </a:lnSpc>
              </a:pPr>
              <a:r>
                <a:rPr lang="en-US" sz="2831" spc="70">
                  <a:solidFill>
                    <a:srgbClr val="244357"/>
                  </a:solidFill>
                  <a:latin typeface="Roboto Condensed Bold"/>
                </a:rPr>
                <a:t>I PRZEDSTAWICIELI INNYCH </a:t>
              </a:r>
            </a:p>
            <a:p>
              <a:pPr algn="l">
                <a:lnSpc>
                  <a:spcPts val="3963"/>
                </a:lnSpc>
              </a:pPr>
              <a:r>
                <a:rPr lang="en-US" sz="2831" spc="70">
                  <a:solidFill>
                    <a:srgbClr val="244357"/>
                  </a:solidFill>
                  <a:latin typeface="Roboto Condensed Bold"/>
                </a:rPr>
                <a:t>INSTYTUCJI SPOŁECZNO-EDUKACYJNYCH                       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130198"/>
              <a:ext cx="7352556" cy="447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500410" y="9624131"/>
            <a:ext cx="9382753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75"/>
              </a:lnSpc>
            </a:pPr>
            <a:r>
              <a:rPr lang="en-US" sz="1500" spc="157">
                <a:solidFill>
                  <a:srgbClr val="244357"/>
                </a:solidFill>
                <a:latin typeface="Roboto"/>
              </a:rPr>
              <a:t>WIELKOPOLSKI URZĄD WOJEWÓDZKI W POZNANIU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841362" y="2324628"/>
            <a:ext cx="5228902" cy="2343307"/>
            <a:chOff x="0" y="0"/>
            <a:chExt cx="6971869" cy="312441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6889720" cy="2598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spc="70">
                  <a:solidFill>
                    <a:srgbClr val="244357"/>
                  </a:solidFill>
                  <a:latin typeface="Roboto Condensed Bold"/>
                </a:rPr>
                <a:t>WZBOGACENIE WIEDZY MERYTORYCZNEJ </a:t>
              </a:r>
            </a:p>
            <a:p>
              <a:pPr algn="l">
                <a:lnSpc>
                  <a:spcPts val="3919"/>
                </a:lnSpc>
              </a:pPr>
              <a:r>
                <a:rPr lang="en-US" sz="2800" spc="70">
                  <a:solidFill>
                    <a:srgbClr val="244357"/>
                  </a:solidFill>
                  <a:latin typeface="Roboto Condensed Bold"/>
                </a:rPr>
                <a:t>O ZAGROŻENIACH W ŚWIECIE REALNYM I WIRTUALNYM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785058"/>
              <a:ext cx="6971869" cy="339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41362" y="216160"/>
            <a:ext cx="812540" cy="81254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10590" y="455258"/>
            <a:ext cx="812540" cy="81254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41362" y="861528"/>
            <a:ext cx="812540" cy="81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208666"/>
            <a:ext cx="5018020" cy="33432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34990" y="3197439"/>
            <a:ext cx="5018020" cy="33432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07578" y="3186212"/>
            <a:ext cx="5051722" cy="336571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48240" y="6951352"/>
            <a:ext cx="3978940" cy="1028181"/>
            <a:chOff x="0" y="0"/>
            <a:chExt cx="5305254" cy="1370909"/>
          </a:xfrm>
        </p:grpSpPr>
        <p:sp>
          <p:nvSpPr>
            <p:cNvPr id="6" name="TextBox 6"/>
            <p:cNvSpPr txBox="1"/>
            <p:nvPr/>
          </p:nvSpPr>
          <p:spPr>
            <a:xfrm>
              <a:off x="220189" y="-95250"/>
              <a:ext cx="4864876" cy="747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40"/>
                </a:lnSpc>
                <a:spcBef>
                  <a:spcPct val="0"/>
                </a:spcBef>
              </a:pPr>
              <a:r>
                <a:rPr lang="en-US" sz="3200" u="none" spc="80">
                  <a:solidFill>
                    <a:srgbClr val="244357"/>
                  </a:solidFill>
                  <a:latin typeface="Roboto Bold"/>
                </a:rPr>
                <a:t>RODZICE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94659"/>
              <a:ext cx="5305254" cy="47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54530" y="6951352"/>
            <a:ext cx="3978940" cy="1028181"/>
            <a:chOff x="0" y="0"/>
            <a:chExt cx="5305254" cy="1370909"/>
          </a:xfrm>
        </p:grpSpPr>
        <p:sp>
          <p:nvSpPr>
            <p:cNvPr id="9" name="TextBox 9"/>
            <p:cNvSpPr txBox="1"/>
            <p:nvPr/>
          </p:nvSpPr>
          <p:spPr>
            <a:xfrm>
              <a:off x="220189" y="-95250"/>
              <a:ext cx="4864876" cy="747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40"/>
                </a:lnSpc>
                <a:spcBef>
                  <a:spcPct val="0"/>
                </a:spcBef>
              </a:pPr>
              <a:r>
                <a:rPr lang="en-US" sz="3200" u="none" spc="80">
                  <a:solidFill>
                    <a:srgbClr val="244357"/>
                  </a:solidFill>
                  <a:latin typeface="Roboto Bold"/>
                </a:rPr>
                <a:t>UCZNIOWIE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94659"/>
              <a:ext cx="5305254" cy="47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82236" y="6951352"/>
            <a:ext cx="3978940" cy="1014592"/>
            <a:chOff x="0" y="0"/>
            <a:chExt cx="5305254" cy="1352790"/>
          </a:xfrm>
        </p:grpSpPr>
        <p:sp>
          <p:nvSpPr>
            <p:cNvPr id="12" name="TextBox 12"/>
            <p:cNvSpPr txBox="1"/>
            <p:nvPr/>
          </p:nvSpPr>
          <p:spPr>
            <a:xfrm>
              <a:off x="220189" y="-19050"/>
              <a:ext cx="4864876" cy="674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2"/>
                </a:lnSpc>
              </a:pPr>
              <a:r>
                <a:rPr lang="en-US" sz="3200" spc="80">
                  <a:solidFill>
                    <a:srgbClr val="244357"/>
                  </a:solidFill>
                  <a:latin typeface="Roboto Bold"/>
                </a:rPr>
                <a:t>NAUCZYCIELE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76540"/>
              <a:ext cx="5305254" cy="47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6827619"/>
            <a:ext cx="16230600" cy="2580837"/>
            <a:chOff x="0" y="0"/>
            <a:chExt cx="359410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244357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39065" y="8514692"/>
            <a:ext cx="1154032" cy="148721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752998" y="1261716"/>
            <a:ext cx="10782004" cy="78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5000" spc="250">
                <a:solidFill>
                  <a:srgbClr val="244357"/>
                </a:solidFill>
                <a:latin typeface="Roboto Bold"/>
              </a:rPr>
              <a:t>ADRESACI NASZYCH DZIAŁAŃ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02622" y="8955702"/>
            <a:ext cx="1511825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244357"/>
                </a:solidFill>
                <a:latin typeface="Roboto Bold"/>
              </a:rPr>
              <a:t>PRZEDSTAWICIELE INNYCH INSTYTUCJI WSPÓŁPRACUJĄCYCH Z OŚWIATĄ I PROFILAKTYKĄ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453" y="1950155"/>
            <a:ext cx="8343094" cy="6386690"/>
            <a:chOff x="0" y="0"/>
            <a:chExt cx="11124125" cy="8515586"/>
          </a:xfrm>
        </p:grpSpPr>
        <p:sp>
          <p:nvSpPr>
            <p:cNvPr id="3" name="TextBox 3"/>
            <p:cNvSpPr txBox="1"/>
            <p:nvPr/>
          </p:nvSpPr>
          <p:spPr>
            <a:xfrm>
              <a:off x="4849" y="142875"/>
              <a:ext cx="11119276" cy="5588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68"/>
                </a:lnSpc>
              </a:pPr>
              <a:r>
                <a:rPr lang="en-US" sz="10255" spc="461">
                  <a:solidFill>
                    <a:srgbClr val="244357"/>
                  </a:solidFill>
                  <a:latin typeface="Hammersmith One"/>
                </a:rPr>
                <a:t>Dzieci </a:t>
              </a:r>
            </a:p>
            <a:p>
              <a:pPr algn="ctr">
                <a:lnSpc>
                  <a:spcPts val="10768"/>
                </a:lnSpc>
              </a:pPr>
              <a:r>
                <a:rPr lang="en-US" sz="10255" spc="461">
                  <a:solidFill>
                    <a:srgbClr val="244357"/>
                  </a:solidFill>
                  <a:latin typeface="Hammersmith One"/>
                </a:rPr>
                <a:t>i młodzież </a:t>
              </a:r>
            </a:p>
            <a:p>
              <a:pPr algn="ctr">
                <a:lnSpc>
                  <a:spcPts val="10768"/>
                </a:lnSpc>
              </a:pPr>
              <a:r>
                <a:rPr lang="en-US" sz="10255" spc="461">
                  <a:solidFill>
                    <a:srgbClr val="244357"/>
                  </a:solidFill>
                  <a:latin typeface="Hammersmith One"/>
                </a:rPr>
                <a:t>w sieci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957007"/>
              <a:ext cx="11119276" cy="2558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0"/>
                </a:lnSpc>
              </a:pPr>
              <a:r>
                <a:rPr lang="en-US" sz="3281" spc="705">
                  <a:solidFill>
                    <a:srgbClr val="244357"/>
                  </a:solidFill>
                  <a:latin typeface="Montserrat Light"/>
                </a:rPr>
                <a:t>FUNKCJONOWANIE </a:t>
              </a:r>
            </a:p>
            <a:p>
              <a:pPr algn="ctr">
                <a:lnSpc>
                  <a:spcPts val="5250"/>
                </a:lnSpc>
              </a:pPr>
              <a:r>
                <a:rPr lang="en-US" sz="3281" spc="705">
                  <a:solidFill>
                    <a:srgbClr val="244357"/>
                  </a:solidFill>
                  <a:latin typeface="Montserrat Light"/>
                </a:rPr>
                <a:t>I PRZECIWDZIAŁANIE ZAGROŻENIOM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47794" y="9303378"/>
            <a:ext cx="18952535" cy="1359061"/>
            <a:chOff x="0" y="0"/>
            <a:chExt cx="25270047" cy="181208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5270047" cy="1812081"/>
            </a:xfrm>
            <a:prstGeom prst="rect">
              <a:avLst/>
            </a:prstGeom>
            <a:solidFill>
              <a:srgbClr val="2443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664271" y="443545"/>
              <a:ext cx="12510338" cy="352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75"/>
                </a:lnSpc>
              </a:pPr>
              <a:r>
                <a:rPr lang="en-US" sz="1500" spc="157" dirty="0">
                  <a:solidFill>
                    <a:srgbClr val="FFFFFF"/>
                  </a:solidFill>
                  <a:latin typeface="Roboto"/>
                </a:rPr>
                <a:t>WIELKOPOLSKI URZĄD WOJEWÓDZKI W POZNANIU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9CADDE6-BD2E-3042-AC14-8E669BE1F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" y="-43599"/>
            <a:ext cx="19722253" cy="9149499"/>
          </a:xfrm>
          <a:prstGeom prst="rect">
            <a:avLst/>
          </a:prstGeom>
        </p:spPr>
      </p:pic>
      <p:grpSp>
        <p:nvGrpSpPr>
          <p:cNvPr id="4" name="Group 5">
            <a:extLst>
              <a:ext uri="{FF2B5EF4-FFF2-40B4-BE49-F238E27FC236}">
                <a16:creationId xmlns:a16="http://schemas.microsoft.com/office/drawing/2014/main" id="{72155BEB-28F8-C74C-8438-421F177E5E15}"/>
              </a:ext>
            </a:extLst>
          </p:cNvPr>
          <p:cNvGrpSpPr/>
          <p:nvPr/>
        </p:nvGrpSpPr>
        <p:grpSpPr>
          <a:xfrm>
            <a:off x="-169708" y="8942792"/>
            <a:ext cx="18952535" cy="1359061"/>
            <a:chOff x="0" y="0"/>
            <a:chExt cx="25270047" cy="1812081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F10D80BF-BDC3-D345-A4A5-DBAEAD628B8E}"/>
                </a:ext>
              </a:extLst>
            </p:cNvPr>
            <p:cNvSpPr/>
            <p:nvPr/>
          </p:nvSpPr>
          <p:spPr>
            <a:xfrm>
              <a:off x="0" y="0"/>
              <a:ext cx="25270047" cy="1812081"/>
            </a:xfrm>
            <a:prstGeom prst="rect">
              <a:avLst/>
            </a:prstGeom>
            <a:solidFill>
              <a:srgbClr val="244357"/>
            </a:solidFill>
          </p:spPr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9B239F3D-B6F1-E742-AA00-6B929A552D56}"/>
                </a:ext>
              </a:extLst>
            </p:cNvPr>
            <p:cNvSpPr txBox="1"/>
            <p:nvPr/>
          </p:nvSpPr>
          <p:spPr>
            <a:xfrm>
              <a:off x="2156677" y="827077"/>
              <a:ext cx="17780000" cy="4626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175"/>
                </a:lnSpc>
              </a:pPr>
              <a:r>
                <a:rPr lang="en-US" sz="4000" dirty="0" err="1">
                  <a:solidFill>
                    <a:schemeClr val="bg1"/>
                  </a:solidFill>
                </a:rPr>
                <a:t>Technologia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połączyła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cały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świat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i</a:t>
              </a:r>
              <a:r>
                <a:rPr lang="en-US" sz="4000" dirty="0">
                  <a:solidFill>
                    <a:schemeClr val="bg1"/>
                  </a:solidFill>
                </a:rPr>
                <a:t>… </a:t>
              </a:r>
              <a:r>
                <a:rPr lang="en-US" sz="4000" dirty="0" err="1">
                  <a:solidFill>
                    <a:schemeClr val="bg1"/>
                  </a:solidFill>
                </a:rPr>
                <a:t>rozłączyła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ludzi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227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94" y="9303378"/>
            <a:ext cx="18952535" cy="1359061"/>
            <a:chOff x="0" y="0"/>
            <a:chExt cx="25270047" cy="181208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270047" cy="1812081"/>
            </a:xfrm>
            <a:prstGeom prst="rect">
              <a:avLst/>
            </a:prstGeom>
            <a:solidFill>
              <a:srgbClr val="2443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664271" y="443545"/>
              <a:ext cx="12510338" cy="352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75"/>
                </a:lnSpc>
              </a:pPr>
              <a:r>
                <a:rPr lang="en-US" sz="1500" spc="157">
                  <a:solidFill>
                    <a:srgbClr val="FFFFFF"/>
                  </a:solidFill>
                  <a:latin typeface="Roboto"/>
                </a:rPr>
                <a:t>WIELKOPOLSKI URZĄD WOJEWÓDZKI W POZNANIU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1525" y="4284948"/>
            <a:ext cx="3941501" cy="4127822"/>
            <a:chOff x="0" y="0"/>
            <a:chExt cx="1827501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7501" cy="1913890"/>
            </a:xfrm>
            <a:custGeom>
              <a:avLst/>
              <a:gdLst/>
              <a:ahLst/>
              <a:cxnLst/>
              <a:rect l="l" t="t" r="r" b="b"/>
              <a:pathLst>
                <a:path w="1827501" h="1913890">
                  <a:moveTo>
                    <a:pt x="0" y="0"/>
                  </a:moveTo>
                  <a:lnTo>
                    <a:pt x="1827501" y="0"/>
                  </a:lnTo>
                  <a:lnTo>
                    <a:pt x="18275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4435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690" y="59690"/>
              <a:ext cx="1706851" cy="1793240"/>
            </a:xfrm>
            <a:custGeom>
              <a:avLst/>
              <a:gdLst/>
              <a:ahLst/>
              <a:cxnLst/>
              <a:rect l="l" t="t" r="r" b="b"/>
              <a:pathLst>
                <a:path w="1706851" h="1793240">
                  <a:moveTo>
                    <a:pt x="0" y="0"/>
                  </a:moveTo>
                  <a:lnTo>
                    <a:pt x="1706851" y="0"/>
                  </a:lnTo>
                  <a:lnTo>
                    <a:pt x="1706851" y="1793240"/>
                  </a:lnTo>
                  <a:lnTo>
                    <a:pt x="0" y="1793240"/>
                  </a:ln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038725" y="4284948"/>
            <a:ext cx="3941501" cy="4127822"/>
            <a:chOff x="0" y="0"/>
            <a:chExt cx="1827501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7501" cy="1913890"/>
            </a:xfrm>
            <a:custGeom>
              <a:avLst/>
              <a:gdLst/>
              <a:ahLst/>
              <a:cxnLst/>
              <a:rect l="l" t="t" r="r" b="b"/>
              <a:pathLst>
                <a:path w="1827501" h="1913890">
                  <a:moveTo>
                    <a:pt x="0" y="0"/>
                  </a:moveTo>
                  <a:lnTo>
                    <a:pt x="1827501" y="0"/>
                  </a:lnTo>
                  <a:lnTo>
                    <a:pt x="18275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4435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59690" y="59690"/>
              <a:ext cx="1706851" cy="1793240"/>
            </a:xfrm>
            <a:custGeom>
              <a:avLst/>
              <a:gdLst/>
              <a:ahLst/>
              <a:cxnLst/>
              <a:rect l="l" t="t" r="r" b="b"/>
              <a:pathLst>
                <a:path w="1706851" h="1793240">
                  <a:moveTo>
                    <a:pt x="0" y="0"/>
                  </a:moveTo>
                  <a:lnTo>
                    <a:pt x="1706851" y="0"/>
                  </a:lnTo>
                  <a:lnTo>
                    <a:pt x="1706851" y="1793240"/>
                  </a:lnTo>
                  <a:lnTo>
                    <a:pt x="0" y="1793240"/>
                  </a:ln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307774" y="4284948"/>
            <a:ext cx="3941501" cy="4127822"/>
            <a:chOff x="0" y="0"/>
            <a:chExt cx="1827501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27501" cy="1913890"/>
            </a:xfrm>
            <a:custGeom>
              <a:avLst/>
              <a:gdLst/>
              <a:ahLst/>
              <a:cxnLst/>
              <a:rect l="l" t="t" r="r" b="b"/>
              <a:pathLst>
                <a:path w="1827501" h="1913890">
                  <a:moveTo>
                    <a:pt x="0" y="0"/>
                  </a:moveTo>
                  <a:lnTo>
                    <a:pt x="1827501" y="0"/>
                  </a:lnTo>
                  <a:lnTo>
                    <a:pt x="18275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44357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59690" y="59690"/>
              <a:ext cx="1706851" cy="1793240"/>
            </a:xfrm>
            <a:custGeom>
              <a:avLst/>
              <a:gdLst/>
              <a:ahLst/>
              <a:cxnLst/>
              <a:rect l="l" t="t" r="r" b="b"/>
              <a:pathLst>
                <a:path w="1706851" h="1793240">
                  <a:moveTo>
                    <a:pt x="0" y="0"/>
                  </a:moveTo>
                  <a:lnTo>
                    <a:pt x="1706851" y="0"/>
                  </a:lnTo>
                  <a:lnTo>
                    <a:pt x="1706851" y="1793240"/>
                  </a:lnTo>
                  <a:lnTo>
                    <a:pt x="0" y="1793240"/>
                  </a:ln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574974" y="4284948"/>
            <a:ext cx="3941501" cy="4127822"/>
            <a:chOff x="0" y="0"/>
            <a:chExt cx="1827501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27501" cy="1913890"/>
            </a:xfrm>
            <a:custGeom>
              <a:avLst/>
              <a:gdLst/>
              <a:ahLst/>
              <a:cxnLst/>
              <a:rect l="l" t="t" r="r" b="b"/>
              <a:pathLst>
                <a:path w="1827501" h="1913890">
                  <a:moveTo>
                    <a:pt x="0" y="0"/>
                  </a:moveTo>
                  <a:lnTo>
                    <a:pt x="1827501" y="0"/>
                  </a:lnTo>
                  <a:lnTo>
                    <a:pt x="18275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44357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59690" y="59690"/>
              <a:ext cx="1706851" cy="1793240"/>
            </a:xfrm>
            <a:custGeom>
              <a:avLst/>
              <a:gdLst/>
              <a:ahLst/>
              <a:cxnLst/>
              <a:rect l="l" t="t" r="r" b="b"/>
              <a:pathLst>
                <a:path w="1706851" h="1793240">
                  <a:moveTo>
                    <a:pt x="0" y="0"/>
                  </a:moveTo>
                  <a:lnTo>
                    <a:pt x="1706851" y="0"/>
                  </a:lnTo>
                  <a:lnTo>
                    <a:pt x="1706851" y="1793240"/>
                  </a:lnTo>
                  <a:lnTo>
                    <a:pt x="0" y="1793240"/>
                  </a:lnTo>
                  <a:close/>
                </a:path>
              </a:pathLst>
            </a:custGeom>
            <a:solidFill>
              <a:srgbClr val="F2FAFF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771525" y="3174019"/>
            <a:ext cx="3943350" cy="1676400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18" name="AutoShape 18"/>
          <p:cNvSpPr/>
          <p:nvPr/>
        </p:nvSpPr>
        <p:spPr>
          <a:xfrm>
            <a:off x="5038725" y="3174019"/>
            <a:ext cx="3943350" cy="1676400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19" name="AutoShape 19"/>
          <p:cNvSpPr/>
          <p:nvPr/>
        </p:nvSpPr>
        <p:spPr>
          <a:xfrm>
            <a:off x="9305925" y="3174019"/>
            <a:ext cx="3943350" cy="1676400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20" name="AutoShape 20"/>
          <p:cNvSpPr/>
          <p:nvPr/>
        </p:nvSpPr>
        <p:spPr>
          <a:xfrm>
            <a:off x="13573125" y="3174019"/>
            <a:ext cx="3943350" cy="1676400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21" name="TextBox 21"/>
          <p:cNvSpPr txBox="1"/>
          <p:nvPr/>
        </p:nvSpPr>
        <p:spPr>
          <a:xfrm>
            <a:off x="1273301" y="5295900"/>
            <a:ext cx="2939798" cy="136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60">
                <a:solidFill>
                  <a:srgbClr val="244357"/>
                </a:solidFill>
                <a:latin typeface="Roboto"/>
              </a:rPr>
              <a:t>Założone cele spotkania zostały zrealizowane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40501" y="5295900"/>
            <a:ext cx="2939798" cy="228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60">
                <a:solidFill>
                  <a:srgbClr val="244357"/>
                </a:solidFill>
                <a:latin typeface="Roboto"/>
              </a:rPr>
              <a:t>Zdobyta wiedza </a:t>
            </a:r>
          </a:p>
          <a:p>
            <a:pPr algn="ctr">
              <a:lnSpc>
                <a:spcPts val="3600"/>
              </a:lnSpc>
            </a:pPr>
            <a:r>
              <a:rPr lang="en-US" sz="2400" spc="60">
                <a:solidFill>
                  <a:srgbClr val="244357"/>
                </a:solidFill>
                <a:latin typeface="Roboto"/>
              </a:rPr>
              <a:t>i umiejętności zostały wykorzystane w Państwa pracy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62082" y="5295900"/>
            <a:ext cx="3431036" cy="273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60">
                <a:solidFill>
                  <a:srgbClr val="244357"/>
                </a:solidFill>
                <a:latin typeface="Roboto"/>
              </a:rPr>
              <a:t>Mieli Państwo  możliwość dzielenia się własnym doświadczeniem (podczas przerwy kawowej)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75825" y="5295900"/>
            <a:ext cx="2939798" cy="273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60">
                <a:solidFill>
                  <a:srgbClr val="244357"/>
                </a:solidFill>
                <a:latin typeface="Roboto"/>
              </a:rPr>
              <a:t>Wyszli Państwo z przekonaniem, że było warto tu być. I będzie warto spotkać się ponownie!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26371" y="3707419"/>
            <a:ext cx="303365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2">
                <a:solidFill>
                  <a:srgbClr val="FFFFFF"/>
                </a:solidFill>
                <a:latin typeface="Roboto Bold"/>
              </a:rPr>
              <a:t>CELE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92647" y="3707419"/>
            <a:ext cx="303365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3300" u="none" spc="82">
                <a:solidFill>
                  <a:srgbClr val="FFFFFF"/>
                </a:solidFill>
                <a:latin typeface="Roboto Bold"/>
              </a:rPr>
              <a:t>PRAKTYKA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60771" y="3707419"/>
            <a:ext cx="303365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3300" u="none" spc="82">
                <a:solidFill>
                  <a:srgbClr val="FFFFFF"/>
                </a:solidFill>
                <a:latin typeface="Roboto Bold"/>
              </a:rPr>
              <a:t>WSPÓŁPRACA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27971" y="3707419"/>
            <a:ext cx="303365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3300" u="none" spc="82">
                <a:solidFill>
                  <a:srgbClr val="FFFFFF"/>
                </a:solidFill>
                <a:latin typeface="Roboto Bold"/>
              </a:rPr>
              <a:t>DIALOG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52998" y="1258536"/>
            <a:ext cx="10782004" cy="89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600" spc="280">
                <a:solidFill>
                  <a:srgbClr val="244357"/>
                </a:solidFill>
                <a:latin typeface="Roboto Bold"/>
              </a:rPr>
              <a:t>Chciałbym, aby...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253</Words>
  <Application>Microsoft Macintosh PowerPoint</Application>
  <PresentationFormat>Niestandardowy</PresentationFormat>
  <Paragraphs>55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Arial</vt:lpstr>
      <vt:lpstr>Roboto Bold</vt:lpstr>
      <vt:lpstr>Roboto</vt:lpstr>
      <vt:lpstr>Cooper Hewitt</vt:lpstr>
      <vt:lpstr>Abhaya Libre Regular Italics</vt:lpstr>
      <vt:lpstr>Montserrat Light</vt:lpstr>
      <vt:lpstr>Roboto Condensed Bold</vt:lpstr>
      <vt:lpstr>Hammersmith One</vt:lpstr>
      <vt:lpstr>Abhaya Libre Regular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wielkopolski urząd wojewódzki</dc:title>
  <cp:lastModifiedBy>Mateusz Domagała</cp:lastModifiedBy>
  <cp:revision>4</cp:revision>
  <dcterms:created xsi:type="dcterms:W3CDTF">2006-08-16T00:00:00Z</dcterms:created>
  <dcterms:modified xsi:type="dcterms:W3CDTF">2020-02-08T22:27:34Z</dcterms:modified>
  <dc:identifier>DADzQ2CocZs</dc:identifier>
</cp:coreProperties>
</file>