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65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1" r:id="rId26"/>
    <p:sldId id="280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wystarczająca wiedzę z zakresu zagrożeń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0.70000000000000018</c:v>
                </c:pt>
                <c:pt idx="1">
                  <c:v>0.3000000000000001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A7-4734-810F-99F961D8D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0354220881987273"/>
          <c:y val="0.41794306961629796"/>
          <c:w val="0.20585604755676143"/>
          <c:h val="0.33068116485439364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47747156605418E-2"/>
          <c:y val="4.4057617797775277E-2"/>
          <c:w val="0.88625966025080194"/>
          <c:h val="0.8565310586176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0.88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2-453D-AF93-036817D08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4762712"/>
        <c:axId val="464763040"/>
      </c:barChart>
      <c:catAx>
        <c:axId val="464762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464763040"/>
        <c:crosses val="autoZero"/>
        <c:auto val="1"/>
        <c:lblAlgn val="ctr"/>
        <c:lblOffset val="100"/>
        <c:noMultiLvlLbl val="0"/>
      </c:catAx>
      <c:valAx>
        <c:axId val="4647630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6476271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894940079697813E-3"/>
          <c:y val="4.946752891299163E-2"/>
          <c:w val="0.38743893402230545"/>
          <c:h val="0.80721790527391102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 uzależnienie</c:v>
                </c:pt>
                <c:pt idx="1">
                  <c:v> cyberprzemoc </c:v>
                </c:pt>
                <c:pt idx="2">
                  <c:v> pornografia sieciowa </c:v>
                </c:pt>
                <c:pt idx="3">
                  <c:v> pedofilia -0</c:v>
                </c:pt>
                <c:pt idx="4">
                  <c:v> seksting-0</c:v>
                </c:pt>
                <c:pt idx="5">
                  <c:v>kontakt z niepożądanymi treściami występującymi w sieci </c:v>
                </c:pt>
                <c:pt idx="6">
                  <c:v> podejmowanie przez uczniów ryzykownych zachowań z inspiracji sieci </c:v>
                </c:pt>
              </c:strCache>
            </c:strRef>
          </c:cat>
          <c:val>
            <c:numRef>
              <c:f>Arkusz1!$B$2:$B$8</c:f>
              <c:numCache>
                <c:formatCode>0%</c:formatCode>
                <c:ptCount val="7"/>
                <c:pt idx="0">
                  <c:v>0.31</c:v>
                </c:pt>
                <c:pt idx="1">
                  <c:v>0.05</c:v>
                </c:pt>
                <c:pt idx="2">
                  <c:v>0.03</c:v>
                </c:pt>
                <c:pt idx="3" formatCode="General">
                  <c:v>0</c:v>
                </c:pt>
                <c:pt idx="4" formatCode="General">
                  <c:v>0</c:v>
                </c:pt>
                <c:pt idx="5">
                  <c:v>0.31</c:v>
                </c:pt>
                <c:pt idx="6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77-4D0C-8F20-D79ACCBAB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41398005129101484"/>
          <c:y val="0.61902004051366777"/>
          <c:w val="0.5848540769159587"/>
          <c:h val="0.3615474759862512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0.91</c:v>
                </c:pt>
                <c:pt idx="1">
                  <c:v>9.0000000000000024E-2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B5-4704-9EAD-5262D8335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9337320"/>
        <c:axId val="459329776"/>
      </c:barChart>
      <c:catAx>
        <c:axId val="459337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459329776"/>
        <c:crosses val="autoZero"/>
        <c:auto val="1"/>
        <c:lblAlgn val="ctr"/>
        <c:lblOffset val="100"/>
        <c:noMultiLvlLbl val="0"/>
      </c:catAx>
      <c:valAx>
        <c:axId val="4593297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933732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25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C4D-4154-951D-60CB7FDCBD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 bardzo dużym -0</c:v>
                </c:pt>
                <c:pt idx="1">
                  <c:v>duzym</c:v>
                </c:pt>
                <c:pt idx="2">
                  <c:v>małym</c:v>
                </c:pt>
                <c:pt idx="3">
                  <c:v>wcale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</c:v>
                </c:pt>
                <c:pt idx="1">
                  <c:v>0.11</c:v>
                </c:pt>
                <c:pt idx="2">
                  <c:v>0.8600000000000001</c:v>
                </c:pt>
                <c:pt idx="3">
                  <c:v>3.0000000000000002E-2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1-4EEE-8061-A3922B9A4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259368620589207"/>
          <c:y val="0.28302243469566357"/>
          <c:w val="0.23351742490522046"/>
          <c:h val="0.4814748156480449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Arkusz1!$A$2:$A$5</c:f>
              <c:strCache>
                <c:ptCount val="3"/>
                <c:pt idx="0">
                  <c:v>bardzo dużym</c:v>
                </c:pt>
                <c:pt idx="1">
                  <c:v>dużym</c:v>
                </c:pt>
                <c:pt idx="2">
                  <c:v>małym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0.01</c:v>
                </c:pt>
                <c:pt idx="1">
                  <c:v>0.18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6-4E2D-861B-F31C493DD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4760744"/>
        <c:axId val="464759104"/>
      </c:barChart>
      <c:catAx>
        <c:axId val="464760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464759104"/>
        <c:crosses val="autoZero"/>
        <c:auto val="1"/>
        <c:lblAlgn val="ctr"/>
        <c:lblOffset val="100"/>
        <c:noMultiLvlLbl val="0"/>
      </c:catAx>
      <c:valAx>
        <c:axId val="4647591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64760744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bardzo duzym</c:v>
                </c:pt>
                <c:pt idx="1">
                  <c:v>duzym</c:v>
                </c:pt>
                <c:pt idx="2">
                  <c:v>małym-0</c:v>
                </c:pt>
                <c:pt idx="3">
                  <c:v>wcale-0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9-43B9-A1E7-7A0D55F28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020942694663172"/>
          <c:y val="0.35648481439820101"/>
          <c:w val="0.1590370069271769"/>
          <c:h val="0.30582289646362276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bardzo dużym</c:v>
                </c:pt>
                <c:pt idx="1">
                  <c:v>dużym</c:v>
                </c:pt>
                <c:pt idx="2">
                  <c:v>małym-0</c:v>
                </c:pt>
                <c:pt idx="3">
                  <c:v>wcale-0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0.23</c:v>
                </c:pt>
                <c:pt idx="1">
                  <c:v>0.77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0-4DDD-AB4E-F60628A71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863535287255765"/>
          <c:y val="0.41794306961629796"/>
          <c:w val="0.25747575823855351"/>
          <c:h val="0.41004624421947289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1304156684824899E-2"/>
                  <c:y val="9.7734535349454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23-45F3-9732-D1A37FB82BAE}"/>
                </c:ext>
              </c:extLst>
            </c:dLbl>
            <c:dLbl>
              <c:idx val="1"/>
              <c:layout>
                <c:manualLayout>
                  <c:x val="0.12289969594851596"/>
                  <c:y val="-0.37757532829604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23-45F3-9732-D1A37FB82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bardzo dużym</c:v>
                </c:pt>
                <c:pt idx="1">
                  <c:v>duzym</c:v>
                </c:pt>
                <c:pt idx="2">
                  <c:v>małym-0</c:v>
                </c:pt>
                <c:pt idx="3">
                  <c:v>wcale-0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0.15</c:v>
                </c:pt>
                <c:pt idx="1">
                  <c:v>0.85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5-44E1-B9C4-E84557578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252424176144649"/>
          <c:y val="0.22746687914010769"/>
          <c:w val="0.24358686934966461"/>
          <c:h val="0.47750656167979072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0"/>
              <c:layout>
                <c:manualLayout>
                  <c:x val="-6.2894652675185431E-2"/>
                  <c:y val="-0.380213165921827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50-495F-924C-B44D37AFC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0.94000000000000061</c:v>
                </c:pt>
                <c:pt idx="1">
                  <c:v>6.0000000000000032E-2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50-495F-924C-B44D37AFC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6114886509592492"/>
          <c:y val="0.36668723841952194"/>
          <c:w val="0.12337724708976175"/>
          <c:h val="0.284530751223665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99033974919811E-2"/>
          <c:y val="7.1835395575553046E-2"/>
          <c:w val="0.91454669728783899"/>
          <c:h val="0.73188820147481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15-4BD4-9045-CF3C19EA93F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15-4BD4-9045-CF3C19EA93F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15-4BD4-9045-CF3C19EA93F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15-4BD4-9045-CF3C19EA93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 z literatury naukowej </c:v>
                </c:pt>
                <c:pt idx="1">
                  <c:v> z literatury popularnonaukowej </c:v>
                </c:pt>
                <c:pt idx="2">
                  <c:v> z Internetu </c:v>
                </c:pt>
                <c:pt idx="3">
                  <c:v> uczestniczę w szkoleniach o tej problematyce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14</c:v>
                </c:pt>
                <c:pt idx="1">
                  <c:v>16</c:v>
                </c:pt>
                <c:pt idx="2">
                  <c:v>36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15-4BD4-9045-CF3C19EA93F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 z literatury naukowej </c:v>
                </c:pt>
                <c:pt idx="1">
                  <c:v> z literatury popularnonaukowej </c:v>
                </c:pt>
                <c:pt idx="2">
                  <c:v> z Internetu </c:v>
                </c:pt>
                <c:pt idx="3">
                  <c:v> uczestniczę w szkoleniach o tej problematyce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5C15-4BD4-9045-CF3C19EA93F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 z literatury naukowej </c:v>
                </c:pt>
                <c:pt idx="1">
                  <c:v> z literatury popularnonaukowej </c:v>
                </c:pt>
                <c:pt idx="2">
                  <c:v> z Internetu </c:v>
                </c:pt>
                <c:pt idx="3">
                  <c:v> uczestniczę w szkoleniach o tej problematyce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6-5C15-4BD4-9045-CF3C19EA93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507200"/>
        <c:axId val="121517568"/>
      </c:barChart>
      <c:catAx>
        <c:axId val="12150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21517568"/>
        <c:crosses val="autoZero"/>
        <c:auto val="1"/>
        <c:lblAlgn val="ctr"/>
        <c:lblOffset val="100"/>
        <c:noMultiLvlLbl val="0"/>
      </c:catAx>
      <c:valAx>
        <c:axId val="121517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507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70304753572506"/>
          <c:y val="0.10218253968253969"/>
          <c:w val="0.45949074074074081"/>
          <c:h val="0.7876984126984146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 prowadzę z uczniami pogadanki na lekcji wychowawczej </c:v>
                </c:pt>
                <c:pt idx="1">
                  <c:v>organizuję spotkania z pedagogiem szkolnym </c:v>
                </c:pt>
                <c:pt idx="2">
                  <c:v> zapraszam na zajęcia z uczniami specjalistów </c:v>
                </c:pt>
                <c:pt idx="3">
                  <c:v>  organizuję konkursy z zakresu bezpiecznego Internetu </c:v>
                </c:pt>
                <c:pt idx="4">
                  <c:v> organizuję spotkania z rodzicami na temat bezpieczeństwa w cyberprzestrzeni</c:v>
                </c:pt>
                <c:pt idx="5">
                  <c:v>biorę udział w szkoleniach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24</c:v>
                </c:pt>
                <c:pt idx="1">
                  <c:v>8</c:v>
                </c:pt>
                <c:pt idx="2">
                  <c:v>24</c:v>
                </c:pt>
                <c:pt idx="3">
                  <c:v>22</c:v>
                </c:pt>
                <c:pt idx="4">
                  <c:v>12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B-4BD0-8BD8-282A7BE75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62306794983956E-2"/>
          <c:y val="4.7619047619047623E-2"/>
          <c:w val="0.55555555555555569"/>
          <c:h val="0.95238095238095233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 monitoruje na bieżąco zachowania uczniów  </c:v>
                </c:pt>
                <c:pt idx="1">
                  <c:v> wychwytuje uczniów uzależnionych </c:v>
                </c:pt>
                <c:pt idx="2">
                  <c:v> niesie pomoc uczniom ponoszącym konsekwencje zagrożeń </c:v>
                </c:pt>
                <c:pt idx="3">
                  <c:v> prowadzi działania kształtujące wśród uczniów umiejętności współżycia w świecie realnym </c:v>
                </c:pt>
                <c:pt idx="4">
                  <c:v> propaguje wśród uczniów zdrowy styl życia 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66</c:v>
                </c:pt>
                <c:pt idx="1">
                  <c:v>6</c:v>
                </c:pt>
                <c:pt idx="2">
                  <c:v>10</c:v>
                </c:pt>
                <c:pt idx="3">
                  <c:v>66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C-414D-A72F-7C3A61B5B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670257363662873"/>
          <c:y val="6.8796400449943923E-2"/>
          <c:w val="0.33682793193590504"/>
          <c:h val="0.85419329726494209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92526975794694"/>
          <c:y val="5.1587301587301577E-2"/>
          <c:w val="0.53240740740740744"/>
          <c:h val="0.91269841269841467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MAM ZDANIA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0.79</c:v>
                </c:pt>
                <c:pt idx="1">
                  <c:v>0.05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D-4E12-918D-4E0005438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8548508004764996"/>
          <c:y val="0.13029433820772429"/>
          <c:w val="0.29879147556221602"/>
          <c:h val="0.240226436281571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 uczniowie klas 1 -3 szkoły podstawowej - 0</c:v>
                </c:pt>
                <c:pt idx="1">
                  <c:v> uczniowie klas 4-6 szkoły podstawowej </c:v>
                </c:pt>
                <c:pt idx="2">
                  <c:v> uczniowie klas 7 – 8 szkoły podstawowej </c:v>
                </c:pt>
                <c:pt idx="3">
                  <c:v> uczniowie szkoły ponadpodstawowej 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 formatCode="General">
                  <c:v>0</c:v>
                </c:pt>
                <c:pt idx="1">
                  <c:v>0.47</c:v>
                </c:pt>
                <c:pt idx="2">
                  <c:v>0.41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01-4BA1-A56B-7EEBB34D69F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 uczniowie klas 1 -3 szkoły podstawowej - 0</c:v>
                </c:pt>
                <c:pt idx="1">
                  <c:v> uczniowie klas 4-6 szkoły podstawowej </c:v>
                </c:pt>
                <c:pt idx="2">
                  <c:v> uczniowie klas 7 – 8 szkoły podstawowej </c:v>
                </c:pt>
                <c:pt idx="3">
                  <c:v> uczniowie szkoły ponadpodstawowej 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F01-4BA1-A56B-7EEBB34D69F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 uczniowie klas 1 -3 szkoły podstawowej - 0</c:v>
                </c:pt>
                <c:pt idx="1">
                  <c:v> uczniowie klas 4-6 szkoły podstawowej </c:v>
                </c:pt>
                <c:pt idx="2">
                  <c:v> uczniowie klas 7 – 8 szkoły podstawowej </c:v>
                </c:pt>
                <c:pt idx="3">
                  <c:v> uczniowie szkoły ponadpodstawowej 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0F01-4BA1-A56B-7EEBB34D6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89248"/>
        <c:axId val="118790784"/>
      </c:barChart>
      <c:catAx>
        <c:axId val="118789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118790784"/>
        <c:crosses val="autoZero"/>
        <c:auto val="1"/>
        <c:lblAlgn val="ctr"/>
        <c:lblOffset val="100"/>
        <c:noMultiLvlLbl val="0"/>
      </c:catAx>
      <c:valAx>
        <c:axId val="11879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789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688474222735839E-2"/>
          <c:y val="1.352891193171947E-2"/>
          <c:w val="0.41676951264199347"/>
          <c:h val="0.77841847516502083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2"/>
              <c:layout>
                <c:manualLayout>
                  <c:x val="-1.1574074074074073E-2"/>
                  <c:y val="-1.9841269841269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10-400C-A8EF-D5DD62498A1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EE-4D7C-A73B-59A6F6A7F81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EE-4D7C-A73B-59A6F6A7F8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 uzależnienie</c:v>
                </c:pt>
                <c:pt idx="1">
                  <c:v> cyberprzemoc</c:v>
                </c:pt>
                <c:pt idx="2">
                  <c:v> pornografia sieciowa </c:v>
                </c:pt>
                <c:pt idx="3">
                  <c:v> kontakt z niepożądanymi treściami występującymi w sieci  </c:v>
                </c:pt>
                <c:pt idx="4">
                  <c:v> podejmowanie przez uczniów ryzykownych zachowań z inspiracji sieci </c:v>
                </c:pt>
                <c:pt idx="5">
                  <c:v>pedofilia-0</c:v>
                </c:pt>
                <c:pt idx="6">
                  <c:v>seksting-0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68</c:v>
                </c:pt>
                <c:pt idx="1">
                  <c:v>10</c:v>
                </c:pt>
                <c:pt idx="2">
                  <c:v>10</c:v>
                </c:pt>
                <c:pt idx="3">
                  <c:v>68</c:v>
                </c:pt>
                <c:pt idx="4">
                  <c:v>60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10-400C-A8EF-D5DD62498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51669887602611875"/>
          <c:y val="0.50744601881168205"/>
          <c:w val="0.45901885728782027"/>
          <c:h val="0.48923280357210924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DC-4A27-915E-C9C36E27D6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DC-4A27-915E-C9C36E27D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0.47000000000000008</c:v>
                </c:pt>
                <c:pt idx="1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7C-4D9B-A20C-754F91305F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6119336434684435"/>
          <c:y val="0.43975978451952391"/>
          <c:w val="0.13023965728488845"/>
          <c:h val="0.12048019961972128"/>
        </c:manualLayout>
      </c:layout>
      <c:overlay val="0"/>
      <c:txPr>
        <a:bodyPr/>
        <a:lstStyle/>
        <a:p>
          <a:pPr>
            <a:defRPr sz="1600" baseline="0"/>
          </a:pPr>
          <a:endParaRPr lang="pl-PL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0"/>
              <c:layout>
                <c:manualLayout>
                  <c:x val="-0.28767525836614172"/>
                  <c:y val="-0.130652243439207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25-440B-A91F-C54223B18D0E}"/>
                </c:ext>
              </c:extLst>
            </c:dLbl>
            <c:dLbl>
              <c:idx val="1"/>
              <c:layout>
                <c:manualLayout>
                  <c:x val="0.23958347687007878"/>
                  <c:y val="8.43251670567687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25-440B-A91F-C54223B18D0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2"/>
                <c:pt idx="0">
                  <c:v>NIE</c:v>
                </c:pt>
                <c:pt idx="1">
                  <c:v>TAK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0.54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25-440B-A91F-C54223B18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8665DA-8AEE-4B69-A8C5-D7D375C72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3446CBF-543C-4642-AF11-8248F9E56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BAD960-9AB0-4E1F-8313-95304023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94C390-2B3C-4997-9A3C-7641ED6D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AFE5F5-E5D9-4E82-8506-EC4A1FB8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27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2AEB5D-6B06-40BF-A5C7-0128DD6C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AB5A8E-BDBA-4CE6-A2A1-98DD23E16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92AD20-2AD7-47D9-B784-A490225B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FF822D-E1BB-4978-BEA0-77099858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210E7E-F6DE-4BB7-ABE1-4E059132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23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1470A67-5318-483B-8635-6ABB8F483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DE350F-FD7A-4CAD-8291-093537A5D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C8A487-A272-4A07-9272-790F8FE9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C5C79F-657C-41CC-BC00-F89E4FD0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C1854D-4747-482F-A27A-617DF1D9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06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BB344A-F5EE-48F9-8E40-7437126B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B3F1B4-CE52-4845-830E-97F77B30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F8BC6B-3B55-4AE6-92A0-D46BF31D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05D73-00BD-4E66-988E-601CE1C5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31F04F-CB4A-438B-9CC0-2A2EAC00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306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C6E02-8FFB-4208-8A0F-DDBE5CA1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B8C2722-F9A7-4CED-9EE9-ABF8F7335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4AA669-F088-4589-B391-E8814492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B1950D-5060-4030-B2B4-8F62BF46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7FABFB-47D9-4574-823D-4A800A25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80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3FF18E-105B-4313-9900-F622EA4B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315D98-3C2A-4061-A26B-E725DDF8B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92CEE1-D25A-4BC8-9FDA-771B73F7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C05B92-3AD5-4AD2-A096-A4AE8EBE1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75F1C4-F454-4E30-996F-D8B02CF6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FAE703-8639-4CE3-B2EA-EC943FF4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90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814683-F2CA-4D50-9EC7-251C54AB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ACD2F4-BB0F-41FF-B098-46DEC5D0B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7A909C-3774-44B3-8014-5B17FE68F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ED9202C-D8D0-4D33-B39E-E02681A56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52A61A7-CD8A-4AD2-9978-97F791A13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4EB6621-617B-45B6-BE9F-6E38F97B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3445951-FFA9-44D1-BAEF-4BA66BAE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CC83E06-A3E7-42DF-B183-AB32ACD2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4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05A2D4-7160-4DCA-9D03-5899273D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D9369CB-81CC-42DC-8BB6-BAF1F6E2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0D577A-E353-4CC8-BCC0-871B0716E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B3092ED-D9B0-42BA-A416-6BCE5488B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09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DE2E584-4365-4267-A2F4-BDFDC493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A955995-668B-4A4A-8FDC-6CE755A1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5B1E99-D9A6-4759-B362-9A2EDCBF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21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51D5FA-8FB1-4AC7-836A-2C5A5C9C8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0DE184-9C04-41FA-8E86-282954066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FBAC21B-1D04-42FC-B8FF-C174EC61E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19DB65-CCE8-421F-9672-76527593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635908-5541-4C14-9345-5E2FA2CC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D8442B0-0021-4101-8548-1E7C7AD1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0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A736B1-1B1D-4B1D-9D37-B5B0E4D9A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325B6CE-E12F-45C2-A8B2-AE53C236B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CF5BFBB-4DBB-410C-88B8-082578085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BEA175-A722-4717-BEB1-8554DF9F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58B116-60D9-45A4-BA82-B3854052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56F342-CA0C-4B00-9F11-D4B40AFC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27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5857D7B-7FF0-48B1-9491-CB4A5EB3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72735E-E469-4EB5-B2B6-C583804F9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314A2B-B1F7-4E92-8566-C7F3AD2D8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67A87-7B69-4944-9244-34F9DCAB331B}" type="datetimeFigureOut">
              <a:rPr lang="pl-PL" smtClean="0"/>
              <a:pPr/>
              <a:t>06.12.2020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168765-3C53-45E0-B2A3-CCF9855DF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FD8E4-539C-4331-9D91-2E2C0A3B4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36446-7E19-4594-9922-F2C0B9FEEF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5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76147-F77D-4458-81AE-86AADD0BF0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b="1" i="0" dirty="0">
                <a:solidFill>
                  <a:srgbClr val="2D2D2D"/>
                </a:solidFill>
                <a:effectLst/>
                <a:latin typeface="+mn-lt"/>
              </a:rPr>
              <a:t>Wyniki ankiet ewaluacyjnych w ramach projektu „Rodzice i dzieci - partnerzy w cyfrowym świecie” </a:t>
            </a:r>
            <a:endParaRPr lang="pl-PL" sz="3200" b="1" dirty="0"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31FFEE-749C-4084-8A4A-84D83EEDA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74608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dr hab. Józef Bednarek, prof. APS</a:t>
            </a:r>
          </a:p>
          <a:p>
            <a:r>
              <a:rPr lang="pl-PL" dirty="0"/>
              <a:t>dr Anna Andrzejewska</a:t>
            </a:r>
          </a:p>
          <a:p>
            <a:endParaRPr lang="pl-PL" dirty="0"/>
          </a:p>
          <a:p>
            <a:endParaRPr lang="pl-PL" dirty="0"/>
          </a:p>
          <a:p>
            <a:r>
              <a:rPr lang="pl-PL" sz="1800" dirty="0"/>
              <a:t>Grudzień 2020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373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B392CD-6E12-46EE-B6C7-101189C9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roblemy, jakie zgłaszają uczniowie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00E491E-DB9C-4F98-B90D-05286551F512}"/>
              </a:ext>
            </a:extLst>
          </p:cNvPr>
          <p:cNvSpPr txBox="1"/>
          <p:nvPr/>
        </p:nvSpPr>
        <p:spPr>
          <a:xfrm>
            <a:off x="436418" y="1797627"/>
            <a:ext cx="11637817" cy="4688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ejt, nękanie, naruszenie prywatności,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ękanie, ośmieszanie,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zgłaszają się z problemami do pedagoga szkolnego, wychowawców i dyrektora,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ublikowanie wizerunku w sieci,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wypisywanie wulgarnych określeń, </a:t>
            </a:r>
            <a:r>
              <a:rPr lang="pl-PL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memy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itp. na portalach społecznościowych, komunikatorach internetowych,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są obrażani w sieci przez swoich rówieśników (wyśmiewanie, wulgaryzmy, poniżanie),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cyberprzemoc ze strony rówieśników,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ejt,  umieszczanie zdjęć w sieci bez pozwolenia, włamania na konto...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brażanie się w Internecie, wstawianie zdjęć bez zgody - upublicznianie wizerunku, wulgaryzmy, obrażanie osób najbliższych,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wpisy niestosowne na </a:t>
            </a:r>
            <a:r>
              <a:rPr lang="pl-PL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facebooku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granie w gry komputerowe,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pedofilia, cyberprzemoc,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przemoc rówieśnicza, nieradzenie sobie z emocjami, problemy domowe.</a:t>
            </a:r>
          </a:p>
        </p:txBody>
      </p:sp>
    </p:spTree>
    <p:extLst>
      <p:ext uri="{BB962C8B-B14F-4D97-AF65-F5344CB8AC3E}">
        <p14:creationId xmlns:p14="http://schemas.microsoft.com/office/powerpoint/2010/main" val="82552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36CDAE-2466-4F35-997A-D05FA043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rodzice sygnalizują problemy występujące u dzieci dotyczące zagrożeń cyberprzestrzeni?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3" name="Wykres 2"/>
          <p:cNvGraphicFramePr/>
          <p:nvPr/>
        </p:nvGraphicFramePr>
        <p:xfrm>
          <a:off x="1999048" y="131279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5173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F5BDDF-553E-4A60-AEBE-4976BE899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491" y="3755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Pan/Pani potrafi zdiagnozować u swoich uczniów problemy 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dotyczące zagrożeń cyberprzestrzeni?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553793787"/>
              </p:ext>
            </p:extLst>
          </p:nvPr>
        </p:nvGraphicFramePr>
        <p:xfrm>
          <a:off x="2847109" y="1569027"/>
          <a:ext cx="6754091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73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C3AA34-CD71-4384-A536-D1E4286D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Które z nich najczęściej występują u uczniów?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FAB827C-AE21-4412-8826-A6F23E20F4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157978"/>
              </p:ext>
            </p:extLst>
          </p:nvPr>
        </p:nvGraphicFramePr>
        <p:xfrm>
          <a:off x="765463" y="1151658"/>
          <a:ext cx="10893136" cy="5228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4364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AEE8E-A82D-4888-AFB0-06C9AE31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wie Pan/Pani jak pokierować sytuacją dziecka, które doświadczyło trudności/problemów z powodu swojej aktywności w cyberprzestrzeni?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5A2A01F-EF2C-4139-9204-84CD1AEC44DE}"/>
              </a:ext>
            </a:extLst>
          </p:cNvPr>
          <p:cNvSpPr txBox="1"/>
          <p:nvPr/>
        </p:nvSpPr>
        <p:spPr>
          <a:xfrm>
            <a:off x="1340427" y="4811098"/>
            <a:ext cx="9715501" cy="136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nie, to dlaczego?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strach poszkodowanego,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nieznajomość prawa przez rodziców,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wypieranie problemu przez rodziców.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608586438"/>
              </p:ext>
            </p:extLst>
          </p:nvPr>
        </p:nvGraphicFramePr>
        <p:xfrm>
          <a:off x="2462646" y="1466335"/>
          <a:ext cx="7263246" cy="339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60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D407CD-5811-4F7D-937B-5A8FE2B37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stopniu rodzice uczestniczą w zajęciach profilaktycznych dotyczących bezpieczeństwa uczniów w cyberprzestrzeni?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928897007"/>
              </p:ext>
            </p:extLst>
          </p:nvPr>
        </p:nvGraphicFramePr>
        <p:xfrm>
          <a:off x="2140527" y="1828799"/>
          <a:ext cx="8375073" cy="4083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1658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DA1C7-85BF-4E9D-9668-821172B9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stopniu rodzice podejmują współpracę ze szkołą w zakresie bezpieczeństwa uczniów w cyberprzestrzeni?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811673307"/>
              </p:ext>
            </p:extLst>
          </p:nvPr>
        </p:nvGraphicFramePr>
        <p:xfrm>
          <a:off x="2202873" y="1828799"/>
          <a:ext cx="8219209" cy="391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90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4830B3-98F4-44AC-88EC-7EDB0F3C1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7273" cy="1325563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stopniu Konferencja nt. „Bezpieczeństwo w cyberprzestrzeni. Rodzice i dzieci partnerzy w cyfrowym świecie” zorganizowana w dniu 08.10.2020 r. przez Wojewodę Wielkopolskiego Łukasza Mikołajczyka poszerzyła Państwa wiedzę  na ten temat?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BAE57DD6-23A8-4DCC-AEBB-C767139DCF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0246666"/>
              </p:ext>
            </p:extLst>
          </p:nvPr>
        </p:nvGraphicFramePr>
        <p:xfrm>
          <a:off x="1465119" y="1828800"/>
          <a:ext cx="9195954" cy="4208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90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4830B3-98F4-44AC-88EC-7EDB0F3C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stopniu materiały opracowane w ramach Konferencji są przydatne dla Państwa w pracy z uczniami?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27DB091B-B8BE-4F4A-9651-D03F56116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203743"/>
              </p:ext>
            </p:extLst>
          </p:nvPr>
        </p:nvGraphicFramePr>
        <p:xfrm>
          <a:off x="1246909" y="1828800"/>
          <a:ext cx="9632373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0411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4830B3-98F4-44AC-88EC-7EDB0F3C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stopniu będą one przez Państwo wykorzystywane 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pracy z uczniami i rodzicami?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158423D8-2D1F-4780-A715-9D4AAC7422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9081872"/>
              </p:ext>
            </p:extLst>
          </p:nvPr>
        </p:nvGraphicFramePr>
        <p:xfrm>
          <a:off x="1724891" y="1828800"/>
          <a:ext cx="8925791" cy="441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447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6F62DA-4A15-4730-85F8-A7D06B4E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646"/>
            <a:ext cx="10515600" cy="119495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swoim odczuciu posiada Pan/Pani wystarczająca wiedzę z zakresu zagrożeń cyberprzestrzeni?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7C979F9B-DB41-49D7-8832-6A3CC1573D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8235891"/>
              </p:ext>
            </p:extLst>
          </p:nvPr>
        </p:nvGraphicFramePr>
        <p:xfrm>
          <a:off x="1433945" y="1049483"/>
          <a:ext cx="9206346" cy="295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64D69B64-29A6-4884-9495-F43ED03D1276}"/>
              </a:ext>
            </a:extLst>
          </p:cNvPr>
          <p:cNvSpPr txBox="1"/>
          <p:nvPr/>
        </p:nvSpPr>
        <p:spPr>
          <a:xfrm>
            <a:off x="659423" y="4009293"/>
            <a:ext cx="11362859" cy="454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nie, to o jaką problematykę chciałby Pan/Pani ją wzbogacić?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 zapewnić dziecku </a:t>
            </a:r>
            <a:r>
              <a:rPr lang="pl-P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cyberbezpieczeństwo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sieci w zdalnym nauczaniu?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wrażenie, że ta wiedza powinna być na bieżąco aktualizowana, albowiem stale zmienia się cyberprzestrzeń i związane z nią zagrożenia;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yberprzemoc, ryzykowne zachowania młodzieży (z inicjatywy sieci);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 rozpoznać u dziecka uzależnienie od komputera, komórki itp.;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jaki sposób zaangażować rodzica w życie dziecka w świecie wirtualnym; jak promować mocne strony Internetu;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yberprzemoc rówieśnicza.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04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4830B3-98F4-44AC-88EC-7EDB0F3C1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widzą Państwo potrzebę organizowania takich konferencji w przyszłości?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677832867"/>
              </p:ext>
            </p:extLst>
          </p:nvPr>
        </p:nvGraphicFramePr>
        <p:xfrm>
          <a:off x="2866769" y="1986349"/>
          <a:ext cx="5691444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4086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86956905-AA79-4115-B4CE-EF046C6E2AC7}"/>
              </a:ext>
            </a:extLst>
          </p:cNvPr>
          <p:cNvSpPr txBox="1"/>
          <p:nvPr/>
        </p:nvSpPr>
        <p:spPr>
          <a:xfrm>
            <a:off x="429491" y="156229"/>
            <a:ext cx="11762509" cy="6800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tak, to jaka problematyka (zagadnienia) powinny być w niej podjęte?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omoc dzieciom w świadomym korzystaniu z Internetu.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ezpieczeństwo w nauczaniu zdalnym.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Zabezpieczenia dziecka w sieci przed niepożądanymi treściami.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Chciałabym, aby poruszano tematy związane ze sposobami pomocy/nauki młodego człowieka odpowiedzialnego korzystania z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cyberrzeczywistości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nauki selekcjonowania i wyboru treści przez młodych ludzi.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zależnień, cyberprzemocy.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Bezpieczne i świadome korzystanie z sieci.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Zaburzenia psychiczne u dzieci i młodzieży (fobie szkolne, depresje, nerwice); uczniowie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korzeni” (urodzone i żyjące w luźnych związkach swoich rodziców).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Zakładanie fałszywych kont (np.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brak kontroli rodzica.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skazanie pozytywnych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zachowań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sieci, promocja właściwych do wieku stron, szukanie równowagi między czasem w sieci a kontaktami społecznymi w świecie realnym.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Współpraca z rodzicami, metody pracy z ofiarą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yberprzemocy.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Uzależnienia od komputera i konsekwencje w zdrowiu fizycznym i psychicznym.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Cyberprzemoc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achowania - stalker,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cyberteroryzm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ośmieszanie.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pomóc rodzicom i dzieciom uzależnionym.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ezpieczeństwo w Internecie jako jeden z elementów procesu wychowawczego rodziców przy wsparciu placówek oświatowych.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ontynuacja wyżej wymienionej konferencji, problematyka rodzin rozbitych, problemy alkoholowe.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 radzić sobie z problemami emocjonalnymi i rodzinnymi.</a:t>
            </a:r>
          </a:p>
        </p:txBody>
      </p:sp>
    </p:spTree>
    <p:extLst>
      <p:ext uri="{BB962C8B-B14F-4D97-AF65-F5344CB8AC3E}">
        <p14:creationId xmlns:p14="http://schemas.microsoft.com/office/powerpoint/2010/main" val="2298186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9F2B93-2747-45B2-9EC9-7D3B2193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Jakie ma Pan/i inne uwagi, opinie, sugestie na temat bezpieczeństwa uczniów w cyberprzestrzeni?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69E5D02-81F8-4855-820C-D1A5B7583FFB}"/>
              </a:ext>
            </a:extLst>
          </p:cNvPr>
          <p:cNvSpPr txBox="1"/>
          <p:nvPr/>
        </p:nvSpPr>
        <p:spPr>
          <a:xfrm>
            <a:off x="363681" y="1267691"/>
            <a:ext cx="11430001" cy="552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oszerzenie wiedzy rodziców na temat bezpieczeństwa dzieci w sieci i w życiu codziennym,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Prowadzić więcej spotkań informacyjnych dla uczniów.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są szczególnie podatne na medialne oddziaływania. Nie posiadają jeszcze solidnej wiedzy w wielu dziedzinach, a najbardziej brak im wiedzy w temacie cyberprzestrzeni. Nie potrafią jeszcze trafnie ocenić daną sytuację. Nauczyciele, wychowawcy jaki i rodzice powinni na każdym kroku uświadamiać dzieciom jakie zagrożenia płyną z zagrożeń występujących w sieci. Ważne są spotkania z osobami w tym temacie przeszkolonymi, specjalistami. Należy chronić dziecko przed wpływem niepożądanych treści znajdujące się w Internecie.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Najważniejsze wspólny front z rodzicami, to samo działanie w kierunku dziecka.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wywiadu z dziećmi pozyskałam informacje, że dzieci zbyt długo przebywają przed komputerem, telefonem itp.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Dostęp uczniów do Internetu w czasie zdalnego nauczania, bez nadzoru rodziców, może grozić korzystaniem z niepożądanych treści, dostępnych w Internecie.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możemy wykorzystywania technologii demonizować lecz uczyć mądrze z niej korzystać.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Nauczanie zdalne niestety przyczynia się do uzależnień uczniów, oraz ogranicza kontrolę rodzicielską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88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23DC90-EBCD-4138-9678-6AAE1D376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5873" cy="132556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Jakie ma Pan/i inne uwagi, opinie, sugestie na temat bezpieczeństwa uczniów w cyberprzestrzeni?</a:t>
            </a:r>
            <a:endParaRPr lang="pl-PL" sz="24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2D20CBF-9271-452F-ADB7-B978535982D0}"/>
              </a:ext>
            </a:extLst>
          </p:cNvPr>
          <p:cNvSpPr txBox="1"/>
          <p:nvPr/>
        </p:nvSpPr>
        <p:spPr>
          <a:xfrm>
            <a:off x="519545" y="1870365"/>
            <a:ext cx="11544299" cy="4986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to podstawowy problem występujący w szkołach, nad którym należy systematycznie się pochylać.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Bezpieczeństwo uczniów w cyberprzestrzeni jest jedną z najważniejszych kwestii w życiu nastolatków, bowiem nie wszyscy uczniowie potrafią sobie poradzić z przemocą w sieci.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Szkoły muszą na bieżąco monitorować i diagnozować stopień zagrożenia cyberprzemocą i konsultować problemy ze specjalistami.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uwag. Podczas konferencji zostały przedstawione różne spojrzenia na zagadnienie,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skazana większa kontrola rodzicielska,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Uważam, iż więcej finansowania powinno przeznaczać się na wczesną naukę korzystania z </a:t>
            </a:r>
            <a:r>
              <a:rPr lang="pl-PL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cybernarzędzi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poruszania się po sieci, albowiem lepiej uczyć zarówno rodziców, jak i młodych użytkowników dokonywania świadomych i odpowiedzialnych wyborów - także w kwestii zabezpieczeń - niż skupiać się na skutkach. Nie jesteśmy w stanie zatrzymać postępu, ale możemy uczyć, jak się po cyberświecie poruszać, towarzyszyć dziecku i je uczyć, zamiast zakazywać i zabraniać.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organizować bezpłatne szkolenia dla nauczycieli i zajęcia warsztatowe dot. profilaktyki,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ierować wsparcie w stronę rodziców ponieważ dzieci korzystają i uzależniają się od komputerów/telefonów w środowisku rodzinnym.</a:t>
            </a:r>
          </a:p>
        </p:txBody>
      </p:sp>
    </p:spTree>
    <p:extLst>
      <p:ext uri="{BB962C8B-B14F-4D97-AF65-F5344CB8AC3E}">
        <p14:creationId xmlns:p14="http://schemas.microsoft.com/office/powerpoint/2010/main" val="3936654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2D005-CF9E-4040-9CE3-9693E397E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836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latin typeface="+mn-lt"/>
              </a:rPr>
              <a:t>WNIOSKI Z BADAŃ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4BB9A9-7E3E-4220-BE74-69C4911A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692"/>
            <a:ext cx="11154508" cy="5363308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Skala i zasięg zagrożeń, które powodowane są przez przestrzeń cyfrową systematycznie i dynamicznie wzrasta.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Nauczyciele, nie posiadają wystarczającej wiedzy dotyczącej zagrożeń cyberprzestrzeni.  Wiedza ta, powinna być na bieżąco aktualizowana, z uwagi na pojawianie się ich nowych generacji. Podkreślają rangę szerzenia działań profilaktycznych w szkołach w tym zakresie wśród uczniów, rodziców, a także wśród kadry pedagogicznej.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opinii nauczycieli najbardziej zagrożeni negatywnym wpływem cyberprzestrzeni są uczniowie klas 4-6 i 7-8  szkół podstawowych. Ponad połowa z nich nie zwraca się o pomoc w przypadku doświadczania problemów związanych ze swoja  aktywnością w świecie wirtualnym. W największym stopniu mają oni kontakt z niepożądanymi treściami oraz podejmują ryzykowne zachowania z inspiracji sieci.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odzice w dużej mierze  nie sygnalizują nauczycielom problemów jakich doświadczają ich dzieci przejawiając aktywność w cyberprzestrzeni. Nie współpracują ze szkołą w tym zakresie. Nie uczestniczą w organizowanych zajęciach przez nauczycieli w szkołach, które podnosiłyby ich wiedzę oraz kompetencje w tym obszarze.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Pedagodzy szkolni powinni w większym stopniu podejmować działania w szkole, które wiążą się z profilaktyką oraz diagnozą zagrożeń generowanych przez przestrzeń cyfrową. Powinni oni kłaść większy nacisk na rozwiązywanie problemów występujących u uczniów, którzy doświadczają problemów wynikających z ich aktywności w cyberprzestrzeni.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Celowym jest wprowadzenie do podstawy programowej treści, które wiązałyby się ze zdobywaniem przez uczniów wiedzy i umiejętności  z zakresu ich bezpiecznego funkcjonowania w przestrzeni mediów cyfrowych.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9366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3BAF0A-A3AD-4114-B29F-9AB481E2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1115"/>
            <a:ext cx="10515600" cy="437857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</a:rPr>
              <a:t>Dziękujemy za uwagę</a:t>
            </a:r>
            <a:br>
              <a:rPr lang="pl-PL" sz="2400" b="1" dirty="0">
                <a:latin typeface="+mn-lt"/>
              </a:rPr>
            </a:br>
            <a:br>
              <a:rPr lang="pl-PL" sz="2400" b="1" dirty="0">
                <a:latin typeface="+mn-lt"/>
              </a:rPr>
            </a:br>
            <a:r>
              <a:rPr lang="pl-PL" sz="2000" b="1" dirty="0">
                <a:latin typeface="+mn-lt"/>
              </a:rPr>
              <a:t>jbednarek@o2.pl</a:t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an.andrzejewska@o2.pl</a:t>
            </a:r>
            <a:br>
              <a:rPr lang="pl-PL" sz="2000" b="1" dirty="0">
                <a:latin typeface="+mn-lt"/>
              </a:rPr>
            </a:br>
            <a:endParaRPr lang="pl-PL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88209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82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9B8B2-B73F-47AB-8DA7-5CDF8BF6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Skąd Pan/ Pani czerpie tę wiedzę?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8E9BA49-2585-40D9-85DA-DEE1090E82F4}"/>
              </a:ext>
            </a:extLst>
          </p:cNvPr>
          <p:cNvSpPr txBox="1"/>
          <p:nvPr/>
        </p:nvSpPr>
        <p:spPr>
          <a:xfrm>
            <a:off x="1206263" y="6185098"/>
            <a:ext cx="4889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Respondenci mieli możliwość wielokrotnego wyboru odpowiedzi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975550705"/>
              </p:ext>
            </p:extLst>
          </p:nvPr>
        </p:nvGraphicFramePr>
        <p:xfrm>
          <a:off x="2133599" y="1828800"/>
          <a:ext cx="7891849" cy="3435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523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32E19-9E58-461D-9B3A-70713D45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Jakie działania podejmuje Pan/Pani  w zakresie zagrożeń cyberprzestrzeni i świata wirtualnego w swojej klasie?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155DFA7-EC49-46CF-A586-8AFF6BB5BD83}"/>
              </a:ext>
            </a:extLst>
          </p:cNvPr>
          <p:cNvSpPr txBox="1"/>
          <p:nvPr/>
        </p:nvSpPr>
        <p:spPr>
          <a:xfrm>
            <a:off x="1206263" y="6185098"/>
            <a:ext cx="4889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Respondenci mieli możliwość wielokrotnego wyboru odpowiedzi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627633587"/>
              </p:ext>
            </p:extLst>
          </p:nvPr>
        </p:nvGraphicFramePr>
        <p:xfrm>
          <a:off x="1334529" y="1239715"/>
          <a:ext cx="9040393" cy="4870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42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8EBF99-1D94-42E9-9CB9-190C95D5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Jaką rolę w Pana/i szkole pełni pedagog szkolny w związku z zagrożeniami występującymi w cyberprzestrzeni dla uczniów?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50E2579-058C-4CA6-96E8-FBE5D7DA8DBE}"/>
              </a:ext>
            </a:extLst>
          </p:cNvPr>
          <p:cNvSpPr txBox="1"/>
          <p:nvPr/>
        </p:nvSpPr>
        <p:spPr>
          <a:xfrm>
            <a:off x="838201" y="6338455"/>
            <a:ext cx="800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Respondenci mieli możliwość wielokrotności wyboru odpowiedzi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300862346"/>
              </p:ext>
            </p:extLst>
          </p:nvPr>
        </p:nvGraphicFramePr>
        <p:xfrm>
          <a:off x="1614616" y="1383029"/>
          <a:ext cx="8755512" cy="475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95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DEC72-CD57-4C1A-844F-DDA0B332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uważa Pan/Pani, że działania podejmowane przez pedagoga szkolnego w zakresie bezpieczeństwa uczniów w cyberprzestrzeni są wystarczające?</a:t>
            </a:r>
            <a:b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E629C9E-563B-47B0-BDA7-6B72ECC47903}"/>
              </a:ext>
            </a:extLst>
          </p:cNvPr>
          <p:cNvSpPr txBox="1"/>
          <p:nvPr/>
        </p:nvSpPr>
        <p:spPr>
          <a:xfrm>
            <a:off x="1178169" y="5422004"/>
            <a:ext cx="10401300" cy="10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nie, to dlaczego?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yć może dlatego, że nie ma w tym zakresie wystarczającej wiedzy lub czasu,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pojawiają się co jakiś czas nowe problemy.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268749181"/>
              </p:ext>
            </p:extLst>
          </p:nvPr>
        </p:nvGraphicFramePr>
        <p:xfrm>
          <a:off x="2734408" y="1301262"/>
          <a:ext cx="5942867" cy="401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82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2C35F5-F1D7-4F6E-A954-1D1C41B3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jakim przedziale wiekowym  Pana/Pani zdaniem uczniowie są najbardziej narażeni na konsekwencje zagrożeń występujących w cyberprzestrzeni?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A01473B5-0508-402F-AF20-159E36D46E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572544"/>
              </p:ext>
            </p:extLst>
          </p:nvPr>
        </p:nvGraphicFramePr>
        <p:xfrm>
          <a:off x="1705708" y="1793630"/>
          <a:ext cx="8323118" cy="4052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079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0CCBB2-9D58-44B2-AF33-4A8A3FF8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jakie zagrożenia cyberprzestrzeni Pana/Pani zdaniem 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najbardziej narażeni są uczniowie?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051DCAC-E3A8-4E67-BE65-A1FF5845A65F}"/>
              </a:ext>
            </a:extLst>
          </p:cNvPr>
          <p:cNvSpPr txBox="1"/>
          <p:nvPr/>
        </p:nvSpPr>
        <p:spPr>
          <a:xfrm>
            <a:off x="1206263" y="6185098"/>
            <a:ext cx="4889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Respondenci mieli możliwość wielokrotnego wyboru odpowiedzi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3379911020"/>
              </p:ext>
            </p:extLst>
          </p:nvPr>
        </p:nvGraphicFramePr>
        <p:xfrm>
          <a:off x="758536" y="1298864"/>
          <a:ext cx="10595264" cy="474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940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8A996-99C5-47DA-BD34-EE813ABE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uczniowie zgłaszają się do Pana/Pani z problemami  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dotyczącymi doświadczania problemów związanych z cyberprzestrzenią?</a:t>
            </a:r>
            <a:b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400" b="1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F0C12C0C-BC3F-46F0-9DA9-CBFD18FDB7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505407"/>
              </p:ext>
            </p:extLst>
          </p:nvPr>
        </p:nvGraphicFramePr>
        <p:xfrm>
          <a:off x="1620982" y="1444336"/>
          <a:ext cx="8894618" cy="432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46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1517</Words>
  <Application>Microsoft Office PowerPoint</Application>
  <PresentationFormat>Panoramiczny</PresentationFormat>
  <Paragraphs>120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Motyw pakietu Office</vt:lpstr>
      <vt:lpstr>Wyniki ankiet ewaluacyjnych w ramach projektu „Rodzice i dzieci - partnerzy w cyfrowym świecie” </vt:lpstr>
      <vt:lpstr>Czy w swoim odczuciu posiada Pan/Pani wystarczająca wiedzę z zakresu zagrożeń cyberprzestrzeni? </vt:lpstr>
      <vt:lpstr>Skąd Pan/ Pani czerpie tę wiedzę? </vt:lpstr>
      <vt:lpstr>Jakie działania podejmuje Pan/Pani  w zakresie zagrożeń cyberprzestrzeni i świata wirtualnego w swojej klasie? </vt:lpstr>
      <vt:lpstr>Jaką rolę w Pana/i szkole pełni pedagog szkolny w związku z zagrożeniami występującymi w cyberprzestrzeni dla uczniów? </vt:lpstr>
      <vt:lpstr>Czy uważa Pan/Pani, że działania podejmowane przez pedagoga szkolnego w zakresie bezpieczeństwa uczniów w cyberprzestrzeni są wystarczające? </vt:lpstr>
      <vt:lpstr>W jakim przedziale wiekowym  Pana/Pani zdaniem uczniowie są najbardziej narażeni na konsekwencje zagrożeń występujących w cyberprzestrzeni? </vt:lpstr>
      <vt:lpstr>Na jakie zagrożenia cyberprzestrzeni Pana/Pani zdaniem  najbardziej narażeni są uczniowie? </vt:lpstr>
      <vt:lpstr>Czy uczniowie zgłaszają się do Pana/Pani z problemami   dotyczącymi doświadczania problemów związanych z cyberprzestrzenią? </vt:lpstr>
      <vt:lpstr>Problemy, jakie zgłaszają uczniowie </vt:lpstr>
      <vt:lpstr>Czy rodzice sygnalizują problemy występujące u dzieci dotyczące zagrożeń cyberprzestrzeni? </vt:lpstr>
      <vt:lpstr>Czy Pan/Pani potrafi zdiagnozować u swoich uczniów problemy  dotyczące zagrożeń cyberprzestrzeni? </vt:lpstr>
      <vt:lpstr>Które z nich najczęściej występują u uczniów? </vt:lpstr>
      <vt:lpstr>Czy wie Pan/Pani jak pokierować sytuacją dziecka, które doświadczyło trudności/problemów z powodu swojej aktywności w cyberprzestrzeni? </vt:lpstr>
      <vt:lpstr>W jakim stopniu rodzice uczestniczą w zajęciach profilaktycznych dotyczących bezpieczeństwa uczniów w cyberprzestrzeni? </vt:lpstr>
      <vt:lpstr>W jakim stopniu rodzice podejmują współpracę ze szkołą w zakresie bezpieczeństwa uczniów w cyberprzestrzeni? </vt:lpstr>
      <vt:lpstr>W jakim stopniu Konferencja nt. „Bezpieczeństwo w cyberprzestrzeni. Rodzice i dzieci partnerzy w cyfrowym świecie” zorganizowana w dniu 08.10.2020 r. przez Wojewodę Wielkopolskiego Łukasza Mikołajczyka poszerzyła Państwa wiedzę  na ten temat? </vt:lpstr>
      <vt:lpstr>W jakim stopniu materiały opracowane w ramach Konferencji są przydatne dla Państwa w pracy z uczniami? </vt:lpstr>
      <vt:lpstr>W jakim stopniu będą one przez Państwo wykorzystywane  w pracy z uczniami i rodzicami? </vt:lpstr>
      <vt:lpstr>Czy widzą Państwo potrzebę organizowania takich konferencji w przyszłości? </vt:lpstr>
      <vt:lpstr>Prezentacja programu PowerPoint</vt:lpstr>
      <vt:lpstr>Jakie ma Pan/i inne uwagi, opinie, sugestie na temat bezpieczeństwa uczniów w cyberprzestrzeni? </vt:lpstr>
      <vt:lpstr>Jakie ma Pan/i inne uwagi, opinie, sugestie na temat bezpieczeństwa uczniów w cyberprzestrzeni?</vt:lpstr>
      <vt:lpstr>WNIOSKI Z BADAŃ</vt:lpstr>
      <vt:lpstr>Dziękujemy za uwagę  jbednarek@o2.pl an.andrzejewska@o2.pl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Andrzejewska</dc:creator>
  <cp:lastModifiedBy>Anna Andrzejewska</cp:lastModifiedBy>
  <cp:revision>70</cp:revision>
  <dcterms:created xsi:type="dcterms:W3CDTF">2020-12-03T08:57:45Z</dcterms:created>
  <dcterms:modified xsi:type="dcterms:W3CDTF">2020-12-06T16:47:19Z</dcterms:modified>
</cp:coreProperties>
</file>