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73" r:id="rId11"/>
    <p:sldId id="271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0" r:id="rId20"/>
  </p:sldIdLst>
  <p:sldSz cx="12192000" cy="6858000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B7C"/>
    <a:srgbClr val="FF0066"/>
    <a:srgbClr val="FF3B3B"/>
    <a:srgbClr val="E8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4A0E6-44CB-4D73-8AA6-16806AB476A6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D6E91-D3ED-4A53-BE28-8022D962C9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36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26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5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49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87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1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93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9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33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51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3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0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9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7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2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25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14A9720-41ED-4C9E-B172-7F4BE855A58E}" type="slidenum">
              <a:rPr/>
              <a:pPr algn="l" rtl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9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32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48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081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27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29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96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21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39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76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841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17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633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491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606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06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0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62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93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93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9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65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98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7131-EE00-4125-AE64-259577BC05B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1E08-36C4-453A-9885-96442B519AB1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60" y="6170272"/>
            <a:ext cx="1956080" cy="6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E0E6-7B45-4D63-9BC8-4136A899CC49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64AF-2369-497B-B79D-FE43BD963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87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84" y="1276496"/>
            <a:ext cx="5513832" cy="290169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5427752"/>
            <a:ext cx="12192000" cy="706614"/>
          </a:xfrm>
          <a:prstGeom prst="rect">
            <a:avLst/>
          </a:prstGeom>
          <a:solidFill>
            <a:srgbClr val="E62B7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E62B7C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842" y="555022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INWESTYCJA W EDUKACJĘ POLSKICH DZIECI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80066"/>
            <a:ext cx="12192000" cy="839741"/>
          </a:xfrm>
          <a:prstGeom prst="rect">
            <a:avLst/>
          </a:prstGeom>
          <a:solidFill>
            <a:srgbClr val="E62B7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66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453336"/>
            <a:ext cx="121920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Ważne! Od 1 lipca rodziny mogą złożyć ONLINE wniosek o wszystkie świadczenia dla rodzin!</a:t>
            </a:r>
            <a:endParaRPr lang="pl-PL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09053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Wnioski online o świadczenia dla rodzin</a:t>
            </a:r>
            <a:endParaRPr lang="pl-PL" dirty="0">
              <a:solidFill>
                <a:srgbClr val="FF0066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807"/>
            <a:ext cx="12192000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61359" y="2067860"/>
            <a:ext cx="88703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wcześniej złożony wniosek, tym szybciej wypłacone świadczenie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złożenie wniosku w lipcu lub </a:t>
            </a:r>
            <a:r>
              <a:rPr lang="pl-P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sierpniu to gwarancja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wypłaty świadczenia nie później niż do 30 września</a:t>
            </a:r>
            <a:endParaRPr lang="pl-P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miesiące na rozpatrzenie wniosków złożonych od września do listopada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Kiedy pomoc trafi do rodziny?</a:t>
            </a:r>
            <a:endParaRPr lang="pl-PL" dirty="0">
              <a:solidFill>
                <a:srgbClr val="FF0066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4776537"/>
            <a:ext cx="12192000" cy="1307502"/>
          </a:xfrm>
          <a:prstGeom prst="rect">
            <a:avLst/>
          </a:prstGeom>
          <a:solidFill>
            <a:srgbClr val="E62B7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-110836" y="504556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Wniosek </a:t>
            </a:r>
            <a:r>
              <a:rPr lang="pl-PL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świadczenie dobry start należy złożyć do 30 listopada! </a:t>
            </a:r>
          </a:p>
          <a:p>
            <a:pPr lvl="0" algn="ctr">
              <a:spcAft>
                <a:spcPts val="0"/>
              </a:spcAft>
            </a:pP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Wniosek złożony </a:t>
            </a:r>
            <a:r>
              <a:rPr lang="pl-PL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 tym terminie nie </a:t>
            </a: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zostanie rozpatrzony.</a:t>
            </a:r>
            <a:endParaRPr lang="pl-PL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1" y="4241260"/>
            <a:ext cx="1707053" cy="18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17" y="2270784"/>
            <a:ext cx="1460366" cy="157941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3" y="2347707"/>
            <a:ext cx="2562560" cy="148673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18214" y="1717152"/>
            <a:ext cx="372139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dla </a:t>
            </a:r>
            <a:r>
              <a:rPr lang="pl-PL" sz="3600" b="1" dirty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4,6 mln</a:t>
            </a:r>
            <a:r>
              <a:rPr lang="pl-PL" sz="3600" dirty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4623618"/>
            <a:ext cx="12192000" cy="1472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76940" y="4888911"/>
            <a:ext cx="1080976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Wykorzystanie 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rozwiązań organizacyjnych i teleinformatycznych </a:t>
            </a:r>
            <a:endParaRPr lang="pl-P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l-PL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prawdzonych w realizacji 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 </a:t>
            </a:r>
            <a:r>
              <a:rPr lang="pl-PL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„Rodzina 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500+”</a:t>
            </a:r>
            <a:endParaRPr lang="pl-PL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59" y="2274238"/>
            <a:ext cx="2715490" cy="1575460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0" y="3862707"/>
            <a:ext cx="12192000" cy="760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282975" y="3875971"/>
            <a:ext cx="7597695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obsługi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programu: </a:t>
            </a:r>
            <a:r>
              <a:rPr lang="pl-PL" sz="3200" b="1" dirty="0" smtClean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46,4 </a:t>
            </a:r>
            <a:r>
              <a:rPr lang="pl-PL" sz="3200" b="1" dirty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mln </a:t>
            </a:r>
            <a:r>
              <a:rPr lang="pl-PL" sz="3200" b="1" dirty="0" smtClean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złotych</a:t>
            </a:r>
            <a:endParaRPr lang="pl-PL" sz="3200" b="1" dirty="0">
              <a:solidFill>
                <a:srgbClr val="E62B7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078454" y="1717152"/>
            <a:ext cx="350874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3600" b="1" dirty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1,4 mld zł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2018 r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397084" y="1717152"/>
            <a:ext cx="335530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3600" b="1" dirty="0" smtClean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3,4 </a:t>
            </a:r>
            <a:r>
              <a:rPr lang="pl-PL" sz="3600" b="1" dirty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mln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rodzin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Łącznik prosty 21"/>
          <p:cNvCxnSpPr/>
          <p:nvPr/>
        </p:nvCxnSpPr>
        <p:spPr>
          <a:xfrm>
            <a:off x="4508204" y="1868928"/>
            <a:ext cx="0" cy="182171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7712146" y="1868928"/>
            <a:ext cx="0" cy="182171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„Dobry Start” – liczby i finanse</a:t>
            </a:r>
            <a:endParaRPr lang="pl-PL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1346" y="1602762"/>
            <a:ext cx="109456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wydawania i doręczania decyzji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administracyjnej, z wyjątkiem: odmowy przyznania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świadczenia oraz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ustalenia nienależnie pobranego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świadczenia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informacja o przyznaniu świadczenia na adres e-mail podany we wniosku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możliwość osobistego odbioru informacji w razie braku adresu e-mail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nieodebranie informacji nie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wstrzymuje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wypłaty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świadczenia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oszty obsługi dla gminy i powiatu: 10 zł za ustalenie świadczenia dla dziecka, </a:t>
            </a:r>
            <a:r>
              <a:rPr lang="pl-P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 na wynagrodzenie pracownika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środki na obsługę programu już dostępne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wiadczenie dobry start nie podlega koordynacji systemów zabezpieczania społecznego w UE</a:t>
            </a: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Łatwa procedura</a:t>
            </a:r>
            <a:endParaRPr lang="pl-PL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73237" y="2460501"/>
            <a:ext cx="9266827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wiadczenie dobry start: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zwolnione od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podatku i nie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podlega egzekucji 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wlicza się do dochodu przy ustalaniu prawa do świadczeń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innych systemów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wsparcia: z pomocy społecznej, funduszu alimentacyjnego programu Rodzina 500+, świadczeń rodzinnych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 pamiętać!</a:t>
            </a:r>
            <a:endParaRPr lang="pl-PL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70545" y="1926844"/>
            <a:ext cx="827131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akcja informacyjna w szkołach (ulotki, plakaty)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akcja informacyjna w </a:t>
            </a:r>
            <a:r>
              <a:rPr lang="pl-P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regionach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odręcznik dla samorządów przygotowany przez Ministerstwo Rodziny, Pracy i Polityki Społecznej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infolinia dla samorządów w resorcie rodziny od 11 czerwca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nfolinie w urzędach wojewódzkich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nformacje o programie na </a:t>
            </a:r>
            <a:r>
              <a:rPr lang="pl-PL" sz="2400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www.mrpips.gov.pl/DobryStart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akcja informacyjna urzędów wojewódzkich, samorządów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Akcja informacyjna dot. świadczenia dobry start </a:t>
            </a:r>
            <a:endParaRPr lang="pl-PL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Harmonogram akcji informacyjnej </a:t>
            </a:r>
            <a:r>
              <a:rPr lang="pl-PL" sz="2800" b="1" dirty="0">
                <a:solidFill>
                  <a:srgbClr val="FF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regionach</a:t>
            </a:r>
            <a:endParaRPr lang="pl-PL" sz="2800" dirty="0">
              <a:solidFill>
                <a:srgbClr val="FF0066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" y="1420237"/>
            <a:ext cx="11527081" cy="46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4776537"/>
            <a:ext cx="12192000" cy="1307502"/>
          </a:xfrm>
          <a:prstGeom prst="rect">
            <a:avLst/>
          </a:prstGeom>
          <a:solidFill>
            <a:srgbClr val="E62B7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Wniosek online od 1 lipca o świadczenie dobry start</a:t>
            </a:r>
            <a:endParaRPr lang="pl-PL" sz="2800" dirty="0">
              <a:solidFill>
                <a:srgbClr val="FF0066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506189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Wniosek online to ułatwienie dla rodziców i opiekunów w składaniu wniosku o świadczenie. </a:t>
            </a:r>
          </a:p>
          <a:p>
            <a:pPr lvl="0" algn="ctr">
              <a:spcAft>
                <a:spcPts val="0"/>
              </a:spcAft>
            </a:pP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oszczędność czasu dla samorządu.  </a:t>
            </a:r>
            <a:endParaRPr lang="pl-PL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2" y="2219824"/>
            <a:ext cx="3425525" cy="1935329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324333" y="2465177"/>
            <a:ext cx="5135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przez stronę Ministerstwa Rodziny </a:t>
            </a:r>
            <a:r>
              <a:rPr lang="pl-PL" sz="2400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empatia.mrpips.gov.pl</a:t>
            </a:r>
          </a:p>
          <a:p>
            <a:pPr lvl="0">
              <a:spcAft>
                <a:spcPts val="0"/>
              </a:spcAft>
            </a:pPr>
            <a:endParaRPr lang="pl-PL" sz="2400" dirty="0" smtClean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przez bankowość elektroniczną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63" y="1894971"/>
            <a:ext cx="2804042" cy="252781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8" y="2580773"/>
            <a:ext cx="1300814" cy="5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84" y="1793854"/>
            <a:ext cx="5513832" cy="2901696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" y="5554866"/>
            <a:ext cx="12191999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www.mrpips.gov.pl/DobryStart</a:t>
            </a:r>
            <a:endParaRPr lang="pl-PL" sz="2800" b="1" dirty="0">
              <a:solidFill>
                <a:srgbClr val="E62B7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Szeroki </a:t>
            </a:r>
            <a:r>
              <a:rPr lang="pl-PL" sz="28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katalog wsparcia dla </a:t>
            </a: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</a:t>
            </a:r>
            <a:endParaRPr lang="pl-PL" dirty="0">
              <a:solidFill>
                <a:srgbClr val="FF0066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36723" y="2538219"/>
            <a:ext cx="7364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NOWOŚĆ: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świadczenie dobry start</a:t>
            </a:r>
            <a:endParaRPr lang="pl-PL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świadczenie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wychowawcze 500+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kompleksowa oferta wsparcia z programu „Za życiem”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świadczenia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rodzinne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świadczenie z funduszu alimentacyjnego</a:t>
            </a:r>
          </a:p>
        </p:txBody>
      </p:sp>
    </p:spTree>
    <p:extLst>
      <p:ext uri="{BB962C8B-B14F-4D97-AF65-F5344CB8AC3E}">
        <p14:creationId xmlns:p14="http://schemas.microsoft.com/office/powerpoint/2010/main" val="15713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84601" y="1612928"/>
            <a:ext cx="101905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realizacja deklaracji Premiera RP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Mateusza Morawieckiego, który zapowiedział </a:t>
            </a:r>
            <a:r>
              <a:rPr lang="pl-P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rodzin w ponoszeniu wydatków związanych z rozpoczęciem roku szkolnego</a:t>
            </a:r>
            <a:endParaRPr lang="pl-PL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kolejny komponent prowadzonej przez rząd kompleksowej i długofalowej polityki rodzinnej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inwestycja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edukację polskich dzieci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wyrównywanie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szans edukacyjnych dzieci niezależnie od kapitału kulturowego, społecznego i materialnego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rodziny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pl-P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złotych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jednorazowego wsparcia co roku dla wszystkich uczniów rozpoczynających rok szkolny bez względu na dochód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rodziny</a:t>
            </a:r>
          </a:p>
        </p:txBody>
      </p:sp>
      <p:sp>
        <p:nvSpPr>
          <p:cNvPr id="2" name="Prostokąt 1"/>
          <p:cNvSpPr/>
          <p:nvPr/>
        </p:nvSpPr>
        <p:spPr>
          <a:xfrm>
            <a:off x="0" y="5005137"/>
            <a:ext cx="12192000" cy="10802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51426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chemeClr val="bg1"/>
                </a:solidFill>
              </a:rPr>
              <a:t>Program „Dobry Start” to </a:t>
            </a:r>
            <a:r>
              <a:rPr lang="pl-PL" sz="2200" b="1" dirty="0" smtClean="0">
                <a:solidFill>
                  <a:schemeClr val="bg1"/>
                </a:solidFill>
              </a:rPr>
              <a:t>inwestycja w edukację polskich dzieci oraz w </a:t>
            </a:r>
            <a:r>
              <a:rPr lang="pl-PL" sz="2200" b="1" dirty="0">
                <a:solidFill>
                  <a:schemeClr val="bg1"/>
                </a:solidFill>
              </a:rPr>
              <a:t>rodzinę </a:t>
            </a:r>
            <a:endParaRPr lang="pl-PL" sz="22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200" b="1" dirty="0" smtClean="0">
                <a:solidFill>
                  <a:schemeClr val="bg1"/>
                </a:solidFill>
              </a:rPr>
              <a:t>będącą </a:t>
            </a:r>
            <a:r>
              <a:rPr lang="pl-PL" sz="2200" b="1" dirty="0">
                <a:solidFill>
                  <a:schemeClr val="bg1"/>
                </a:solidFill>
              </a:rPr>
              <a:t>fundamentem silnego państwa opartego na kapitale ludzkim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„Dobry Start”</a:t>
            </a:r>
            <a:endParaRPr lang="pl-PL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98945" y="1704022"/>
            <a:ext cx="10594109" cy="175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10000" b="1" dirty="0" smtClean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4,6 mln uczniów</a:t>
            </a:r>
            <a:endParaRPr lang="pl-PL" sz="10000" b="1" dirty="0">
              <a:solidFill>
                <a:srgbClr val="E62B7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3850105"/>
            <a:ext cx="12192000" cy="2235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437036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rozpoczynających rok szkolny otrzyma </a:t>
            </a:r>
          </a:p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wsparcie z programu „Dobry Start” 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„Dobry Start”</a:t>
            </a:r>
            <a:endParaRPr lang="pl-PL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26473" y="1767625"/>
            <a:ext cx="11386341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świadczenie dobry start przysługuje na wniosek, raz w roku, </a:t>
            </a:r>
            <a:r>
              <a:rPr lang="pl-PL" dirty="0"/>
              <a:t>w związku z rozpoczęciem roku szkolnego do ukończenia: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dirty="0" smtClean="0"/>
              <a:t>przez </a:t>
            </a:r>
            <a:r>
              <a:rPr lang="pl-PL" dirty="0"/>
              <a:t>dziecko lub osobę uczącą się </a:t>
            </a:r>
            <a:r>
              <a:rPr lang="pl-PL" b="1" dirty="0"/>
              <a:t>20. roku </a:t>
            </a:r>
            <a:r>
              <a:rPr lang="pl-PL" b="1" dirty="0" smtClean="0"/>
              <a:t>życia</a:t>
            </a:r>
            <a:endParaRPr lang="pl-PL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dirty="0" smtClean="0"/>
              <a:t>przez </a:t>
            </a:r>
            <a:r>
              <a:rPr lang="pl-PL" dirty="0"/>
              <a:t>dziecko lub osobę uczącą się </a:t>
            </a:r>
            <a:r>
              <a:rPr lang="pl-PL" b="1" dirty="0"/>
              <a:t>24. roku życia </a:t>
            </a:r>
            <a:r>
              <a:rPr lang="pl-PL" dirty="0"/>
              <a:t>– w przypadku </a:t>
            </a:r>
            <a:r>
              <a:rPr lang="pl-PL" dirty="0" smtClean="0"/>
              <a:t>niepełnosprawnych dzieci </a:t>
            </a:r>
            <a:r>
              <a:rPr lang="pl-PL" dirty="0"/>
              <a:t>lub osób uczących </a:t>
            </a:r>
            <a:r>
              <a:rPr lang="pl-PL" dirty="0" smtClean="0"/>
              <a:t>się</a:t>
            </a: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przysługuje dla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dziecka lub osoby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uczącej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się w: </a:t>
            </a: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szkole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podstawowej, dotychczasowym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gimnazjum</a:t>
            </a: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szkole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ponadpodstawowej i dotychczasowej szkole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ponadgimnazjalnej</a:t>
            </a: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szkole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artystycznej, w której jest realizowany obowiązek szkolny lub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nauki </a:t>
            </a: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młodzieżowym ośrodku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socjoterapii,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specjalnym ośrodku szkolno-wychowawczym, specjalnym ośrodku wychowawczym oraz ośrodku rewalidacyjno-wychowawczym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164270" y="446467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kogo wsparcie?</a:t>
            </a:r>
            <a:endParaRPr lang="pl-PL" dirty="0">
              <a:solidFill>
                <a:srgbClr val="FF0066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22275" y="4847700"/>
            <a:ext cx="12192000" cy="1262284"/>
          </a:xfrm>
          <a:prstGeom prst="rect">
            <a:avLst/>
          </a:prstGeom>
          <a:solidFill>
            <a:srgbClr val="E62B7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66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2275" y="4847699"/>
            <a:ext cx="12214275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Świadczenie nie przysługuje na: dzieci uczące się w przedszkolu, dzieci</a:t>
            </a:r>
          </a:p>
          <a:p>
            <a:pPr algn="ctr">
              <a:lnSpc>
                <a:spcPct val="115000"/>
              </a:lnSpc>
            </a:pP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realizujące roczne przygotowanie przedszkolne (tzw. zerówka) w przedszkolu </a:t>
            </a:r>
          </a:p>
          <a:p>
            <a:pPr algn="ctr">
              <a:lnSpc>
                <a:spcPct val="115000"/>
              </a:lnSpc>
            </a:pP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 szkole oraz osoby uczące się w szkole </a:t>
            </a:r>
            <a:r>
              <a:rPr lang="pl-PL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policealnej i </a:t>
            </a: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szkole dla dorosłych. </a:t>
            </a:r>
            <a:endParaRPr lang="pl-PL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l-PL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1" y="4241260"/>
            <a:ext cx="1707053" cy="18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77193" y="1857329"/>
            <a:ext cx="8637613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wniosek o świadczenie dobry start może złożyć: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mama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tata lub opiekun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dziecka 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rodzic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zastępczy, osoba prowadząca rodzinny dom dziecka lub dyrektor placówki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opiekuńczo-wychowawczej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dzieci, które przebywają w pieczy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zastępczej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rzykładowy wzór wniosku został opublikowany na stronie Ministerstwa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Rodziny, Pracy i Polityki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Społecznej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dostać świadczenie?</a:t>
            </a:r>
            <a:endParaRPr lang="pl-PL" dirty="0">
              <a:solidFill>
                <a:srgbClr val="FF0066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5427752"/>
            <a:ext cx="12192000" cy="706614"/>
          </a:xfrm>
          <a:prstGeom prst="rect">
            <a:avLst/>
          </a:prstGeom>
          <a:solidFill>
            <a:srgbClr val="E62B7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E62B7C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6254" y="555022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Wniosek o świadczenie dobry start można złożyć online już od 1 lipca!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4" y="4796320"/>
            <a:ext cx="1312590" cy="14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6" y="4580355"/>
            <a:ext cx="4807527" cy="136572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81292" y="1699535"/>
            <a:ext cx="9517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obsługa programu „Dobry Start” w gminach i powiatach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składanie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wniosków o świadczenie dobry start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tych samych miejscach, gdzie wnioski o 500</a:t>
            </a:r>
            <a:r>
              <a:rPr lang="pl-P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urząd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miasta lub gminy,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ośrodek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omocy społecznej,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dzieci przebywających w pieczy zastępczej - powiatowe centrum pomocy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rodzinie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samorząd może wyznaczyć inną jednostkę do przyjmowania wniosków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„Dobry Start” został </a:t>
            </a:r>
            <a:r>
              <a:rPr lang="pl-PL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pozytywnie zaopiniowany przez Komisję Wspólną Rządu i Samorządu 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164270" y="464940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Gdzie złożyć wniosek?</a:t>
            </a:r>
            <a:endParaRPr lang="pl-PL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23" y="2670765"/>
            <a:ext cx="2627360" cy="148438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0983" y="2585493"/>
            <a:ext cx="5135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stronę Ministerstwa Rodziny </a:t>
            </a:r>
            <a:r>
              <a:rPr lang="pl-PL" sz="2400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empatia.mrpips.gov.pl</a:t>
            </a:r>
          </a:p>
          <a:p>
            <a:pPr lvl="0">
              <a:spcAft>
                <a:spcPts val="0"/>
              </a:spcAft>
            </a:pPr>
            <a:endParaRPr lang="pl-PL" sz="2400" dirty="0" smtClean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bankowość elektroniczną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164270" y="464940"/>
            <a:ext cx="8748544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Kiedy złożyć </a:t>
            </a: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wniosek o świadczenie dobry start?</a:t>
            </a:r>
            <a:endParaRPr lang="pl-PL" sz="2800" dirty="0">
              <a:solidFill>
                <a:srgbClr val="FF0066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1380066"/>
            <a:ext cx="12192000" cy="8457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66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459352"/>
            <a:ext cx="121920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Online </a:t>
            </a:r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 1 lipca przez:</a:t>
            </a:r>
            <a:endParaRPr lang="pl-PL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856460" y="2585493"/>
            <a:ext cx="5135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2400" b="1" dirty="0" smtClean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onad 30%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wniosków o świadczenie 500+ składano online</a:t>
            </a:r>
          </a:p>
          <a:p>
            <a:pPr lvl="0">
              <a:spcAft>
                <a:spcPts val="0"/>
              </a:spcAft>
            </a:pPr>
            <a:endParaRPr lang="pl-PL" sz="2400" dirty="0" smtClean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 </a:t>
            </a:r>
            <a:r>
              <a:rPr lang="pl-PL" sz="2400" b="1" dirty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pl-PL" sz="2400" b="1" dirty="0" smtClean="0">
                <a:solidFill>
                  <a:srgbClr val="E62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nich złożono przez bankowość elektroniczną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4776537"/>
            <a:ext cx="12192000" cy="1307502"/>
          </a:xfrm>
          <a:prstGeom prst="rect">
            <a:avLst/>
          </a:prstGeom>
          <a:solidFill>
            <a:srgbClr val="E62B7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-110836" y="504556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Wniosek </a:t>
            </a:r>
            <a:r>
              <a:rPr lang="pl-PL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świadczenie dobry start należy złożyć do 30 listopada! </a:t>
            </a:r>
          </a:p>
          <a:p>
            <a:pPr lvl="0" algn="ctr">
              <a:spcAft>
                <a:spcPts val="0"/>
              </a:spcAft>
            </a:pP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Wniosek złożony </a:t>
            </a:r>
            <a:r>
              <a:rPr lang="pl-PL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 tym terminie nie </a:t>
            </a: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zostanie rozpatrzony.</a:t>
            </a:r>
            <a:endParaRPr lang="pl-PL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1" y="4241260"/>
            <a:ext cx="1707053" cy="18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2" y="2315798"/>
            <a:ext cx="4050179" cy="234981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4776537"/>
            <a:ext cx="12192000" cy="1307502"/>
          </a:xfrm>
          <a:prstGeom prst="rect">
            <a:avLst/>
          </a:prstGeom>
          <a:solidFill>
            <a:srgbClr val="E62B7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-110836" y="504556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Wniosek </a:t>
            </a:r>
            <a:r>
              <a:rPr lang="pl-PL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świadczenie dobry start należy złożyć do 30 listopada! </a:t>
            </a:r>
          </a:p>
          <a:p>
            <a:pPr lvl="0" algn="ctr">
              <a:spcAft>
                <a:spcPts val="0"/>
              </a:spcAft>
            </a:pP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Wniosek złożony </a:t>
            </a:r>
            <a:r>
              <a:rPr lang="pl-PL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 tym terminie nie </a:t>
            </a:r>
            <a:r>
              <a:rPr lang="pl-PL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zostanie rozpatrzony.</a:t>
            </a:r>
            <a:endParaRPr lang="pl-PL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164270" y="426018"/>
            <a:ext cx="874854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Kiedy złożyć </a:t>
            </a:r>
            <a:r>
              <a:rPr lang="pl-PL" sz="2800" b="1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wniosek o świadczenie dobry start?</a:t>
            </a:r>
            <a:endParaRPr lang="pl-PL" sz="2800" dirty="0">
              <a:solidFill>
                <a:srgbClr val="FF0066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1381772"/>
            <a:ext cx="12192000" cy="8457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66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156164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wersji </a:t>
            </a:r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papierowej od 1 sierpnia</a:t>
            </a:r>
            <a:endParaRPr lang="pl-PL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57" y="2636331"/>
            <a:ext cx="5957454" cy="169239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1" y="4241260"/>
            <a:ext cx="1707053" cy="18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889</Words>
  <Application>Microsoft Office PowerPoint</Application>
  <PresentationFormat>Panoramiczny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Times New Roman</vt:lpstr>
      <vt:lpstr>Wingdings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JArek</dc:creator>
  <cp:lastModifiedBy>Ostrowska Anna</cp:lastModifiedBy>
  <cp:revision>114</cp:revision>
  <cp:lastPrinted>2018-06-07T09:17:55Z</cp:lastPrinted>
  <dcterms:created xsi:type="dcterms:W3CDTF">2016-09-04T19:38:55Z</dcterms:created>
  <dcterms:modified xsi:type="dcterms:W3CDTF">2018-06-08T12:24:47Z</dcterms:modified>
</cp:coreProperties>
</file>