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revisionInfo.xml" ContentType="application/vnd.ms-powerpoint.revisioninfo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4">
  <p:sldMasterIdLst>
    <p:sldMasterId id="2147483648" r:id="rId1"/>
  </p:sldMasterIdLst>
  <p:handoutMasterIdLst>
    <p:handoutMasterId r:id="rId28"/>
  </p:handoutMasterIdLst>
  <p:sldIdLst>
    <p:sldId id="301" r:id="rId2"/>
    <p:sldId id="304" r:id="rId3"/>
    <p:sldId id="280" r:id="rId4"/>
    <p:sldId id="291" r:id="rId5"/>
    <p:sldId id="306" r:id="rId6"/>
    <p:sldId id="285" r:id="rId7"/>
    <p:sldId id="282" r:id="rId8"/>
    <p:sldId id="272" r:id="rId9"/>
    <p:sldId id="287" r:id="rId10"/>
    <p:sldId id="276" r:id="rId11"/>
    <p:sldId id="286" r:id="rId12"/>
    <p:sldId id="292" r:id="rId13"/>
    <p:sldId id="293" r:id="rId14"/>
    <p:sldId id="294" r:id="rId15"/>
    <p:sldId id="310" r:id="rId16"/>
    <p:sldId id="311" r:id="rId17"/>
    <p:sldId id="312" r:id="rId18"/>
    <p:sldId id="313" r:id="rId19"/>
    <p:sldId id="314" r:id="rId20"/>
    <p:sldId id="315" r:id="rId21"/>
    <p:sldId id="296" r:id="rId22"/>
    <p:sldId id="297" r:id="rId23"/>
    <p:sldId id="298" r:id="rId24"/>
    <p:sldId id="299" r:id="rId25"/>
    <p:sldId id="300" r:id="rId26"/>
    <p:sldId id="267" r:id="rId27"/>
  </p:sldIdLst>
  <p:sldSz cx="12192000" cy="6858000"/>
  <p:notesSz cx="6797675" cy="9926638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 pośredni 2 — Ak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vertBarState="maximized" horzBarState="maximized">
    <p:restoredLeft sz="17015" autoAdjust="0"/>
    <p:restoredTop sz="94660"/>
  </p:normalViewPr>
  <p:slideViewPr>
    <p:cSldViewPr snapToGrid="0">
      <p:cViewPr>
        <p:scale>
          <a:sx n="110" d="100"/>
          <a:sy n="110" d="100"/>
        </p:scale>
        <p:origin x="-264" y="-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4" Type="http://schemas.microsoft.com/office/2015/10/relationships/revisionInfo" Target="revisionInfo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FE65707-2ACE-478A-8F58-E8C019F4C1FD}" type="datetimeFigureOut">
              <a:rPr lang="pl-PL" smtClean="0"/>
              <a:pPr/>
              <a:t>20.03.2019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2"/>
          </p:nvPr>
        </p:nvSpPr>
        <p:spPr>
          <a:xfrm>
            <a:off x="0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3"/>
          </p:nvPr>
        </p:nvSpPr>
        <p:spPr>
          <a:xfrm>
            <a:off x="3849688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C208A3E-704B-4318-A365-70DB1F9A715D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="" xmlns:p14="http://schemas.microsoft.com/office/powerpoint/2010/main" val="3233745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/>
              <a:t>Kliknij, aby edytować styl wzorca podtytułu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F9B195-0D93-40DB-85FA-0744688103B2}" type="datetimeFigureOut">
              <a:rPr lang="pl-PL" smtClean="0"/>
              <a:pPr/>
              <a:t>20.03.2019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0C5CFF-E547-493C-80BF-A8AD7E1A3AAD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="" xmlns:p14="http://schemas.microsoft.com/office/powerpoint/2010/main" val="29090912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F9B195-0D93-40DB-85FA-0744688103B2}" type="datetimeFigureOut">
              <a:rPr lang="pl-PL" smtClean="0"/>
              <a:pPr/>
              <a:t>20.03.2019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0C5CFF-E547-493C-80BF-A8AD7E1A3AAD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="" xmlns:p14="http://schemas.microsoft.com/office/powerpoint/2010/main" val="20798768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F9B195-0D93-40DB-85FA-0744688103B2}" type="datetimeFigureOut">
              <a:rPr lang="pl-PL" smtClean="0"/>
              <a:pPr/>
              <a:t>20.03.2019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0C5CFF-E547-493C-80BF-A8AD7E1A3AAD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="" xmlns:p14="http://schemas.microsoft.com/office/powerpoint/2010/main" val="23382585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F9B195-0D93-40DB-85FA-0744688103B2}" type="datetimeFigureOut">
              <a:rPr lang="pl-PL" smtClean="0"/>
              <a:pPr/>
              <a:t>20.03.2019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0C5CFF-E547-493C-80BF-A8AD7E1A3AAD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="" xmlns:p14="http://schemas.microsoft.com/office/powerpoint/2010/main" val="23726204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F9B195-0D93-40DB-85FA-0744688103B2}" type="datetimeFigureOut">
              <a:rPr lang="pl-PL" smtClean="0"/>
              <a:pPr/>
              <a:t>20.03.2019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0C5CFF-E547-493C-80BF-A8AD7E1A3AAD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="" xmlns:p14="http://schemas.microsoft.com/office/powerpoint/2010/main" val="7024165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F9B195-0D93-40DB-85FA-0744688103B2}" type="datetimeFigureOut">
              <a:rPr lang="pl-PL" smtClean="0"/>
              <a:pPr/>
              <a:t>20.03.2019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0C5CFF-E547-493C-80BF-A8AD7E1A3AAD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="" xmlns:p14="http://schemas.microsoft.com/office/powerpoint/2010/main" val="14795772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F9B195-0D93-40DB-85FA-0744688103B2}" type="datetimeFigureOut">
              <a:rPr lang="pl-PL" smtClean="0"/>
              <a:pPr/>
              <a:t>20.03.2019</a:t>
            </a:fld>
            <a:endParaRPr 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0C5CFF-E547-493C-80BF-A8AD7E1A3AAD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="" xmlns:p14="http://schemas.microsoft.com/office/powerpoint/2010/main" val="14466050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F9B195-0D93-40DB-85FA-0744688103B2}" type="datetimeFigureOut">
              <a:rPr lang="pl-PL" smtClean="0"/>
              <a:pPr/>
              <a:t>20.03.2019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0C5CFF-E547-493C-80BF-A8AD7E1A3AAD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="" xmlns:p14="http://schemas.microsoft.com/office/powerpoint/2010/main" val="4903871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F9B195-0D93-40DB-85FA-0744688103B2}" type="datetimeFigureOut">
              <a:rPr lang="pl-PL" smtClean="0"/>
              <a:pPr/>
              <a:t>20.03.2019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0C5CFF-E547-493C-80BF-A8AD7E1A3AAD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="" xmlns:p14="http://schemas.microsoft.com/office/powerpoint/2010/main" val="23102571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F9B195-0D93-40DB-85FA-0744688103B2}" type="datetimeFigureOut">
              <a:rPr lang="pl-PL" smtClean="0"/>
              <a:pPr/>
              <a:t>20.03.2019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0C5CFF-E547-493C-80BF-A8AD7E1A3AAD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="" xmlns:p14="http://schemas.microsoft.com/office/powerpoint/2010/main" val="19642439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F9B195-0D93-40DB-85FA-0744688103B2}" type="datetimeFigureOut">
              <a:rPr lang="pl-PL" smtClean="0"/>
              <a:pPr/>
              <a:t>20.03.2019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0C5CFF-E547-493C-80BF-A8AD7E1A3AAD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="" xmlns:p14="http://schemas.microsoft.com/office/powerpoint/2010/main" val="295942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F9B195-0D93-40DB-85FA-0744688103B2}" type="datetimeFigureOut">
              <a:rPr lang="pl-PL" smtClean="0"/>
              <a:pPr/>
              <a:t>20.03.2019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70C5CFF-E547-493C-80BF-A8AD7E1A3AAD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="" xmlns:p14="http://schemas.microsoft.com/office/powerpoint/2010/main" val="17105489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hyperlink" Target="https://sip.legalis.pl/document-view.seam?documentId=mfrxilrtg4ytcnrwge3doltqmfyc4nbqgy2tknrqgy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345056" y="0"/>
            <a:ext cx="12824011" cy="6858000"/>
          </a:xfrm>
          <a:prstGeom prst="rect">
            <a:avLst/>
          </a:prstGeom>
        </p:spPr>
      </p:pic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1524000" y="1493239"/>
            <a:ext cx="9144000" cy="1493241"/>
          </a:xfrm>
        </p:spPr>
        <p:txBody>
          <a:bodyPr>
            <a:normAutofit/>
          </a:bodyPr>
          <a:lstStyle/>
          <a:p>
            <a:r>
              <a:rPr lang="pl-PL" sz="5400" b="1" dirty="0" smtClean="0"/>
              <a:t>Fundusz Dróg Samorządowych</a:t>
            </a:r>
            <a:endParaRPr lang="pl-PL" sz="5400" b="1" dirty="0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718292"/>
          </a:xfrm>
        </p:spPr>
        <p:txBody>
          <a:bodyPr/>
          <a:lstStyle/>
          <a:p>
            <a:r>
              <a:rPr lang="pl-PL" dirty="0" smtClean="0"/>
              <a:t>APLIKOWANIE</a:t>
            </a:r>
            <a:endParaRPr lang="pl-PL" dirty="0"/>
          </a:p>
        </p:txBody>
      </p:sp>
      <p:sp>
        <p:nvSpPr>
          <p:cNvPr id="5" name="Podtytuł 2"/>
          <p:cNvSpPr txBox="1">
            <a:spLocks/>
          </p:cNvSpPr>
          <p:nvPr/>
        </p:nvSpPr>
        <p:spPr>
          <a:xfrm>
            <a:off x="1524000" y="5029201"/>
            <a:ext cx="9144000" cy="51261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pl-PL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20 marca 2019 roku</a:t>
            </a:r>
            <a:endParaRPr kumimoji="0" lang="pl-PL" sz="2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Prostokąt 5"/>
          <p:cNvSpPr/>
          <p:nvPr/>
        </p:nvSpPr>
        <p:spPr>
          <a:xfrm>
            <a:off x="7010400" y="5652655"/>
            <a:ext cx="4887557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l-PL" dirty="0" smtClean="0"/>
              <a:t>Sylwia Menes</a:t>
            </a:r>
          </a:p>
          <a:p>
            <a:pPr algn="ctr"/>
            <a:r>
              <a:rPr lang="pl-PL" dirty="0" smtClean="0"/>
              <a:t>Wielkopolski </a:t>
            </a:r>
            <a:r>
              <a:rPr lang="pl-PL" dirty="0"/>
              <a:t>Urząd Wojewódzki</a:t>
            </a:r>
          </a:p>
          <a:p>
            <a:pPr algn="ctr"/>
            <a:r>
              <a:rPr lang="pl-PL" dirty="0"/>
              <a:t>Wydział Infrastruktury i Rolnictwa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6819" y="0"/>
            <a:ext cx="12192000" cy="6858000"/>
          </a:xfrm>
          <a:prstGeom prst="rect">
            <a:avLst/>
          </a:prstGeom>
        </p:spPr>
      </p:pic>
      <p:sp>
        <p:nvSpPr>
          <p:cNvPr id="6" name="Podtytuł 2"/>
          <p:cNvSpPr txBox="1">
            <a:spLocks/>
          </p:cNvSpPr>
          <p:nvPr/>
        </p:nvSpPr>
        <p:spPr>
          <a:xfrm>
            <a:off x="1524000" y="3429000"/>
            <a:ext cx="9144000" cy="16557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pl-PL" sz="3200" dirty="0">
              <a:latin typeface="Garamond" panose="02020404030301010803" pitchFamily="18" charset="0"/>
            </a:endParaRPr>
          </a:p>
        </p:txBody>
      </p:sp>
      <p:sp>
        <p:nvSpPr>
          <p:cNvPr id="8" name="pole tekstowe 7"/>
          <p:cNvSpPr txBox="1"/>
          <p:nvPr/>
        </p:nvSpPr>
        <p:spPr>
          <a:xfrm>
            <a:off x="172122" y="1839298"/>
            <a:ext cx="12192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42950" indent="-742950">
              <a:buFont typeface="Arial" panose="020B0604020202020204" pitchFamily="34" charset="0"/>
              <a:buChar char="•"/>
            </a:pPr>
            <a:endParaRPr lang="pl-PL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742950" indent="-742950">
              <a:buFont typeface="Arial" panose="020B0604020202020204" pitchFamily="34" charset="0"/>
              <a:buChar char="•"/>
            </a:pPr>
            <a:endParaRPr lang="pl-PL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3313" name="Picture 1"/>
          <p:cNvPicPr>
            <a:picLocks noChangeAspect="1" noChangeArrowheads="1"/>
          </p:cNvPicPr>
          <p:nvPr/>
        </p:nvPicPr>
        <p:blipFill>
          <a:blip r:embed="rId3"/>
          <a:srcRect l="17292" t="22407" r="33333" b="20741"/>
          <a:stretch>
            <a:fillRect/>
          </a:stretch>
        </p:blipFill>
        <p:spPr bwMode="auto">
          <a:xfrm>
            <a:off x="1638303" y="1009652"/>
            <a:ext cx="8578215" cy="555594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="" xmlns:p14="http://schemas.microsoft.com/office/powerpoint/2010/main" val="25721136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2289" name="Picture 1"/>
          <p:cNvPicPr>
            <a:picLocks noChangeAspect="1" noChangeArrowheads="1"/>
          </p:cNvPicPr>
          <p:nvPr/>
        </p:nvPicPr>
        <p:blipFill>
          <a:blip r:embed="rId3"/>
          <a:srcRect l="17188" t="23148" r="54687" b="30556"/>
          <a:stretch>
            <a:fillRect/>
          </a:stretch>
        </p:blipFill>
        <p:spPr bwMode="auto">
          <a:xfrm>
            <a:off x="3238491" y="1009644"/>
            <a:ext cx="6120765" cy="5667339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="" xmlns:p14="http://schemas.microsoft.com/office/powerpoint/2010/main" val="8059056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3"/>
          <a:srcRect l="17917" t="22778" r="34479" b="21111"/>
          <a:stretch>
            <a:fillRect/>
          </a:stretch>
        </p:blipFill>
        <p:spPr bwMode="auto">
          <a:xfrm>
            <a:off x="2000250" y="1085850"/>
            <a:ext cx="8618762" cy="571441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0241" name="Picture 1"/>
          <p:cNvPicPr>
            <a:picLocks noChangeAspect="1" noChangeArrowheads="1"/>
          </p:cNvPicPr>
          <p:nvPr/>
        </p:nvPicPr>
        <p:blipFill>
          <a:blip r:embed="rId3"/>
          <a:srcRect l="17188" t="22778" r="33333" b="30370"/>
          <a:stretch>
            <a:fillRect/>
          </a:stretch>
        </p:blipFill>
        <p:spPr bwMode="auto">
          <a:xfrm>
            <a:off x="1466845" y="1363582"/>
            <a:ext cx="10315541" cy="549441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l-PL" dirty="0"/>
          </a:p>
        </p:txBody>
      </p:sp>
      <p:pic>
        <p:nvPicPr>
          <p:cNvPr id="5" name="Obraz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9217" name="Picture 1"/>
          <p:cNvPicPr>
            <a:picLocks noChangeAspect="1" noChangeArrowheads="1"/>
          </p:cNvPicPr>
          <p:nvPr/>
        </p:nvPicPr>
        <p:blipFill>
          <a:blip r:embed="rId3"/>
          <a:srcRect l="17292" t="23704" r="33333" b="27592"/>
          <a:stretch>
            <a:fillRect/>
          </a:stretch>
        </p:blipFill>
        <p:spPr bwMode="auto">
          <a:xfrm>
            <a:off x="1695444" y="1104899"/>
            <a:ext cx="10113264" cy="561140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az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4034" name="Picture 2"/>
          <p:cNvPicPr>
            <a:picLocks noChangeAspect="1" noChangeArrowheads="1"/>
          </p:cNvPicPr>
          <p:nvPr/>
        </p:nvPicPr>
        <p:blipFill>
          <a:blip r:embed="rId3"/>
          <a:srcRect l="17604" t="22963" r="34583" b="33333"/>
          <a:stretch>
            <a:fillRect/>
          </a:stretch>
        </p:blipFill>
        <p:spPr bwMode="auto">
          <a:xfrm>
            <a:off x="1383110" y="1418046"/>
            <a:ext cx="10580290" cy="5439954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az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5058" name="Picture 2"/>
          <p:cNvPicPr>
            <a:picLocks noChangeAspect="1" noChangeArrowheads="1"/>
          </p:cNvPicPr>
          <p:nvPr/>
        </p:nvPicPr>
        <p:blipFill>
          <a:blip r:embed="rId3"/>
          <a:srcRect l="17500" t="22778" r="33333" b="15370"/>
          <a:stretch>
            <a:fillRect/>
          </a:stretch>
        </p:blipFill>
        <p:spPr bwMode="auto">
          <a:xfrm>
            <a:off x="1790702" y="1067929"/>
            <a:ext cx="8182412" cy="5790071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az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6082" name="Picture 2"/>
          <p:cNvPicPr>
            <a:picLocks noChangeAspect="1" noChangeArrowheads="1"/>
          </p:cNvPicPr>
          <p:nvPr/>
        </p:nvPicPr>
        <p:blipFill>
          <a:blip r:embed="rId3"/>
          <a:srcRect l="17813" t="26481" r="34583" b="30926"/>
          <a:stretch>
            <a:fillRect/>
          </a:stretch>
        </p:blipFill>
        <p:spPr bwMode="auto">
          <a:xfrm>
            <a:off x="1200148" y="1512519"/>
            <a:ext cx="10621100" cy="5345481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az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7106" name="Picture 2"/>
          <p:cNvPicPr>
            <a:picLocks noChangeAspect="1" noChangeArrowheads="1"/>
          </p:cNvPicPr>
          <p:nvPr/>
        </p:nvPicPr>
        <p:blipFill>
          <a:blip r:embed="rId3"/>
          <a:srcRect l="17917" t="25370" r="33542" b="24260"/>
          <a:stretch>
            <a:fillRect/>
          </a:stretch>
        </p:blipFill>
        <p:spPr bwMode="auto">
          <a:xfrm>
            <a:off x="1733549" y="1295399"/>
            <a:ext cx="9498580" cy="5544271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az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8130" name="Picture 2"/>
          <p:cNvPicPr>
            <a:picLocks noChangeAspect="1" noChangeArrowheads="1"/>
          </p:cNvPicPr>
          <p:nvPr/>
        </p:nvPicPr>
        <p:blipFill>
          <a:blip r:embed="rId3"/>
          <a:srcRect l="17917" t="25370" r="34583" b="33333"/>
          <a:stretch>
            <a:fillRect/>
          </a:stretch>
        </p:blipFill>
        <p:spPr bwMode="auto">
          <a:xfrm>
            <a:off x="1123950" y="1447797"/>
            <a:ext cx="10945368" cy="535276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Symbol zastępczy zawartości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64372" y="0"/>
            <a:ext cx="12556372" cy="6858000"/>
          </a:xfrm>
          <a:prstGeom prst="rect">
            <a:avLst/>
          </a:prstGeom>
        </p:spPr>
      </p:pic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13033" y="1438916"/>
            <a:ext cx="10515600" cy="817724"/>
          </a:xfrm>
        </p:spPr>
        <p:txBody>
          <a:bodyPr>
            <a:normAutofit/>
          </a:bodyPr>
          <a:lstStyle/>
          <a:p>
            <a:r>
              <a:rPr lang="pl-PL" sz="3600" b="1" dirty="0" smtClean="0"/>
              <a:t>Przedmiot zadań:</a:t>
            </a:r>
            <a:endParaRPr lang="pl-PL" sz="3600" b="1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217177" y="2450930"/>
            <a:ext cx="11384560" cy="3198871"/>
          </a:xfrm>
        </p:spPr>
        <p:txBody>
          <a:bodyPr>
            <a:normAutofit fontScale="92500"/>
          </a:bodyPr>
          <a:lstStyle/>
          <a:p>
            <a:r>
              <a:rPr lang="pl-PL" dirty="0" smtClean="0"/>
              <a:t>budowa, przebudowa lub remont dróg powiatowych, zwanych „zadaniami powiatowymi”, lub budowa, przebudowa lub remont dróg gminnych, zwanych „zadaniami gminnymi”</a:t>
            </a:r>
          </a:p>
          <a:p>
            <a:r>
              <a:rPr lang="pl-PL" dirty="0" smtClean="0"/>
              <a:t>przebudowę dróg wewnętrznych, które są następnie zaliczane do odpowiedniej kategorii dróg publicznych w trybie określonym przepisami ustawy o drogach publicznych</a:t>
            </a:r>
          </a:p>
          <a:p>
            <a:r>
              <a:rPr lang="pl-PL" dirty="0" smtClean="0"/>
              <a:t>w ramach realizacji zadań, mogą być dofinansowane działania polegające na budowie, przebudowie lub remoncie skrzyżowań z innymi drogami publicznymi</a:t>
            </a:r>
            <a:endParaRPr lang="pl-PL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az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9154" name="Picture 2"/>
          <p:cNvPicPr>
            <a:picLocks noChangeAspect="1" noChangeArrowheads="1"/>
          </p:cNvPicPr>
          <p:nvPr/>
        </p:nvPicPr>
        <p:blipFill>
          <a:blip r:embed="rId3"/>
          <a:srcRect l="17500" t="23519" r="34583" b="25370"/>
          <a:stretch>
            <a:fillRect/>
          </a:stretch>
        </p:blipFill>
        <p:spPr bwMode="auto">
          <a:xfrm>
            <a:off x="1543050" y="1352550"/>
            <a:ext cx="9113583" cy="5468101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9937" name="Rectangle 1"/>
          <p:cNvSpPr>
            <a:spLocks noChangeArrowheads="1"/>
          </p:cNvSpPr>
          <p:nvPr/>
        </p:nvSpPr>
        <p:spPr bwMode="auto">
          <a:xfrm>
            <a:off x="1107141" y="1494053"/>
            <a:ext cx="10293927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l-PL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Koszty zadania zgodnie z zapisami ustawy o drogach publicznych</a:t>
            </a:r>
            <a:r>
              <a:rPr kumimoji="0" lang="pl-PL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:</a:t>
            </a:r>
            <a:endParaRPr kumimoji="0" lang="pl-PL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9938" name="Rectangle 2"/>
          <p:cNvSpPr>
            <a:spLocks noChangeArrowheads="1"/>
          </p:cNvSpPr>
          <p:nvPr/>
        </p:nvSpPr>
        <p:spPr bwMode="auto">
          <a:xfrm>
            <a:off x="0" y="2208018"/>
            <a:ext cx="12192000" cy="42473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l-PL" sz="27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Art. 25 </a:t>
            </a:r>
            <a:endParaRPr kumimoji="0" lang="pl-PL" sz="27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174625" marR="0" lvl="0" indent="-174625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l-PL" sz="27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1. Budowa, przebudowa, remont, utrzymanie i ochrona skrzyżowań dróg różnej kategorii, wraz z drogowymi obiektami inżynierskimi w pasie drogowym oraz urządzeniami bezpieczeństwa i organizacji ruchu, związanymi z funkcjonowaniem tego skrzyżowania, należy do zarządcy drogi właściwego dla drogi wyższej kategorii.</a:t>
            </a:r>
            <a:endParaRPr kumimoji="0" lang="pl-PL" sz="27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174625" marR="0" lvl="0" indent="-174625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l-PL" sz="27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2. </a:t>
            </a:r>
            <a:r>
              <a:rPr kumimoji="0" lang="pl-PL" sz="2700" b="1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Koszt budowy lub przebudowy skrzyżowania, o którym mowa w ust. 1, wraz z koniecznymi drogowymi obiektami inżynierskimi w pasie drogowym oraz urządzeniami bezpieczeństwa i organizacji ruchu, związanymi z funkcjonowaniem tego skrzyżowania, ponosi zarządca drogi, który wystąpił z inicjatywą budowy lub przebudowy takiego skrzyżowania.</a:t>
            </a:r>
            <a:endParaRPr kumimoji="0" lang="pl-PL" sz="2700" b="1" i="0" u="sng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1524000" y="1332688"/>
            <a:ext cx="10293927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l-PL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Koszty zadania zgodnie z zapisami ustawy o drogach publicznych</a:t>
            </a:r>
            <a:r>
              <a:rPr kumimoji="0" lang="pl-PL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:</a:t>
            </a:r>
            <a:endParaRPr kumimoji="0" lang="pl-PL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0961" name="Rectangle 1"/>
          <p:cNvSpPr>
            <a:spLocks noChangeArrowheads="1"/>
          </p:cNvSpPr>
          <p:nvPr/>
        </p:nvSpPr>
        <p:spPr bwMode="auto">
          <a:xfrm>
            <a:off x="295835" y="2319179"/>
            <a:ext cx="11456894" cy="26776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l-PL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Art. 28 </a:t>
            </a:r>
            <a:endParaRPr kumimoji="0" lang="pl-PL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363538" marR="0" lvl="0" indent="-363538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l-PL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1. Budowa, przebudowa, remont, utrzymanie i ochrona skrzyżowań dróg z liniami kolejowymi w poziomie szyn, wraz z zaporami, urządzeniami sygnalizacyjnymi, znakami kolejowymi, jak również nawierzchnią drogową w obszarze między rogatkami, a w przypadku ich braku - w odległości 4 m od skrajnych szyn, należy do zarządu kolei.</a:t>
            </a:r>
            <a:endParaRPr kumimoji="0" lang="pl-PL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1524000" y="1036853"/>
            <a:ext cx="10293927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l-PL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Koszty zadania zgodnie z zapisami ustawy o drogach publicznych</a:t>
            </a:r>
            <a:r>
              <a:rPr kumimoji="0" lang="pl-PL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:</a:t>
            </a:r>
            <a:endParaRPr kumimoji="0" lang="pl-PL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1985" name="Rectangle 1"/>
          <p:cNvSpPr>
            <a:spLocks noChangeArrowheads="1"/>
          </p:cNvSpPr>
          <p:nvPr/>
        </p:nvSpPr>
        <p:spPr bwMode="auto">
          <a:xfrm>
            <a:off x="0" y="1987003"/>
            <a:ext cx="12192000" cy="46558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l-PL" sz="2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Art. 32 </a:t>
            </a:r>
            <a:endParaRPr kumimoji="0" lang="pl-PL" sz="2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268288" marR="0" lvl="0" indent="-268288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l-PL" sz="2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1. W przypadku gdy budowa lub </a:t>
            </a:r>
            <a:r>
              <a:rPr kumimoji="0" lang="pl-PL" sz="2200" i="0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przebudowa drogi </a:t>
            </a:r>
            <a:r>
              <a:rPr kumimoji="0" lang="pl-PL" sz="2200" b="1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w miejscu jej przecięcia się </a:t>
            </a:r>
            <a:r>
              <a:rPr kumimoji="0" lang="pl-PL" sz="2200" i="0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z inną drogą </a:t>
            </a:r>
            <a:r>
              <a:rPr kumimoji="0" lang="pl-PL" sz="2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transportu lądowego - z wyjątkiem skrzyżowania z linią kolejową w poziomie szyn, … - wodnego, korytarzem powietrznym w strefie lotniska </a:t>
            </a:r>
            <a:r>
              <a:rPr kumimoji="0" lang="pl-PL" sz="2200" b="1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lub urządzeniem typu liniowego</a:t>
            </a:r>
            <a:r>
              <a:rPr kumimoji="0" lang="pl-PL" sz="2200" b="0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pl-PL" sz="2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(w szczególności linią energetyczną lub telekomunikacyjną, rurociągiem, taśmociągiem) </a:t>
            </a:r>
            <a:r>
              <a:rPr kumimoji="0" lang="pl-PL" sz="2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powoduje naruszenie tych obiektów lub urządzeń albo konieczność zmian dotychczasowego ich stanu, przywrócenie poprzedniego stanu lub dokonanie zmiany należy do zarządcy drogi</a:t>
            </a:r>
            <a:r>
              <a:rPr kumimoji="0" lang="pl-PL" sz="2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z zastrzeżeniem ust. 2-4.</a:t>
            </a:r>
            <a:endParaRPr kumimoji="0" lang="pl-PL" sz="2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268288" marR="0" lvl="0" indent="-268288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l-PL" sz="2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2. Koszty przyłączy do urządzeń liniowych w granicach pasa drogowego, z zastrzeżeniem ust. 4, pokrywa w całości zarządca drogi, a poza tymi granicami właściciel lub użytkownik urządzeń.</a:t>
            </a:r>
            <a:endParaRPr kumimoji="0" lang="pl-PL" sz="2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268288" marR="0" lvl="0" indent="-268288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l-PL" sz="2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3. Koszty przełożenia urządzeń liniowych w pasie drogowym, wynikające z naruszenia lub konieczności zmian stanu dotychczasowego urządzenia liniowego, w wysokości odpowiadającej wartości tych urządzeń i przy zachowaniu dotychczasowych właściwości użytkowych i parametrów technicznych, z zastrzeżeniem ust. 4, pokrywa zarządca drogi.</a:t>
            </a:r>
            <a:endParaRPr kumimoji="0" lang="pl-PL" sz="2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Rectangle 1"/>
          <p:cNvSpPr>
            <a:spLocks noChangeArrowheads="1"/>
          </p:cNvSpPr>
          <p:nvPr/>
        </p:nvSpPr>
        <p:spPr bwMode="auto">
          <a:xfrm>
            <a:off x="1524000" y="1332688"/>
            <a:ext cx="10293927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l-PL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Koszty zadania zgodnie z zapisami ustawy o drogach publicznych</a:t>
            </a:r>
            <a:r>
              <a:rPr kumimoji="0" lang="pl-PL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:</a:t>
            </a:r>
            <a:endParaRPr kumimoji="0" lang="pl-PL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3009" name="Rectangle 1"/>
          <p:cNvSpPr>
            <a:spLocks noChangeArrowheads="1"/>
          </p:cNvSpPr>
          <p:nvPr/>
        </p:nvSpPr>
        <p:spPr bwMode="auto">
          <a:xfrm>
            <a:off x="201706" y="2349220"/>
            <a:ext cx="11782476" cy="44012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l-PL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Art. 39</a:t>
            </a:r>
            <a:endParaRPr kumimoji="0" lang="pl-PL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174625" marR="0" lvl="0" indent="-174625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l-PL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3. W szczególnie uzasadnionych przypadkach lokalizowanie w pasie drogowym obiektów budowlanych lub urządzeń niezwiązanych z potrzebami zarządzania drogami lub potrzebami ruchu drogowego oraz reklam, może nastąpić wyłącznie za zezwoleniem właściwego zarządcy drogi, wydawanym w drodze decyzji administracyjnej …</a:t>
            </a:r>
            <a:endParaRPr kumimoji="0" lang="pl-PL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174625" marR="0" lvl="0" indent="-174625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l-PL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5. </a:t>
            </a:r>
            <a:r>
              <a:rPr kumimoji="0" lang="pl-PL" sz="28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Jeżeli budowa, przebudowa lub remont drogi wymaga </a:t>
            </a:r>
            <a:r>
              <a:rPr kumimoji="0" lang="pl-PL" sz="2800" b="1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przełożenia urządzenia lub obiektu, o którym mowa w ust. 3, koszt tego przełożenia ponosi jego właściciel.</a:t>
            </a:r>
            <a:endParaRPr kumimoji="0" lang="pl-PL" sz="2800" b="0" i="0" u="sng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l-PL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1524000" y="1332688"/>
            <a:ext cx="10293927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l-PL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Koszty zadania zgodnie z zapisami ustawy o drogach publicznych</a:t>
            </a:r>
            <a:r>
              <a:rPr kumimoji="0" lang="pl-PL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:</a:t>
            </a:r>
            <a:endParaRPr kumimoji="0" lang="pl-PL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4033" name="Rectangle 1"/>
          <p:cNvSpPr>
            <a:spLocks noChangeArrowheads="1"/>
          </p:cNvSpPr>
          <p:nvPr/>
        </p:nvSpPr>
        <p:spPr bwMode="auto">
          <a:xfrm>
            <a:off x="161364" y="2084295"/>
            <a:ext cx="11725835" cy="46648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l-PL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5a. Z zastrzeżeniem </a:t>
            </a:r>
            <a:r>
              <a:rPr kumimoji="0" lang="pl-PL" sz="24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hlinkClick r:id="rId3"/>
              </a:rPr>
              <a:t>art. 32 ust. 3</a:t>
            </a:r>
            <a:r>
              <a:rPr kumimoji="0" lang="pl-PL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jeżeli </a:t>
            </a:r>
            <a:r>
              <a:rPr kumimoji="0" lang="pl-PL" sz="24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budowa, przebudowa lub remont drogi wymag</a:t>
            </a:r>
            <a:r>
              <a:rPr kumimoji="0" lang="pl-PL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a </a:t>
            </a:r>
            <a:r>
              <a:rPr kumimoji="0" lang="pl-PL" sz="2400" b="1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przełożenia infrastruktury telekomunikacyjnej umieszczonej w pasie drogowym</a:t>
            </a:r>
            <a:r>
              <a:rPr kumimoji="0" lang="pl-PL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</a:t>
            </a:r>
            <a:r>
              <a:rPr kumimoji="0" lang="pl-PL" sz="2400" b="1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koszt</a:t>
            </a:r>
            <a:r>
              <a:rPr kumimoji="0" lang="pl-PL" sz="2400" b="0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pl-PL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tego przełożenia </a:t>
            </a:r>
            <a:r>
              <a:rPr kumimoji="0" lang="pl-PL" sz="2400" b="1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ponosi</a:t>
            </a:r>
            <a:r>
              <a:rPr kumimoji="0" lang="pl-PL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:</a:t>
            </a:r>
            <a:endParaRPr kumimoji="0" lang="pl-PL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174625" marR="0" lvl="0" indent="-174625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l-PL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1) </a:t>
            </a:r>
            <a:r>
              <a:rPr kumimoji="0" lang="pl-PL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zarządca drogi - w przypadku</a:t>
            </a:r>
            <a:r>
              <a:rPr kumimoji="0" lang="pl-PL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gdy nie upłynęły 4 lata od dnia wydania decyzji, o której mowa w ust. 3, pod warunkiem zachowania dotychczasowych właściwości użytkowych oraz parametrów technicznych infrastruktury telekomunikacyjnej;</a:t>
            </a:r>
            <a:endParaRPr kumimoji="0" lang="pl-PL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174625" marR="0" lvl="0" indent="-174625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l-PL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2) </a:t>
            </a:r>
            <a:r>
              <a:rPr kumimoji="0" lang="pl-PL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właściciel infrastruktury telekomunikacyjnej - w przypadku</a:t>
            </a:r>
            <a:r>
              <a:rPr kumimoji="0" lang="pl-PL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gdy: </a:t>
            </a:r>
            <a:endParaRPr kumimoji="0" lang="pl-PL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363538" marR="0" lvl="0" indent="-174625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l-PL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a) upłynęły 4 lata od dnia wydania decyzji, o której mowa w ust. 3, </a:t>
            </a:r>
            <a:endParaRPr kumimoji="0" lang="pl-PL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363538" marR="0" lvl="0" indent="-174625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l-PL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b) na żądanie właściciela wprowadzono ulepszenia w infrastrukturze telekomunikacyjnej, </a:t>
            </a:r>
            <a:endParaRPr kumimoji="0" lang="pl-PL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363538" marR="0" lvl="0" indent="-174625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l-PL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c) infrastruktura telekomunikacyjna została zlokalizowana w pasie drogowym, mimo że zarządca drogi zawarł w decyzji, o której mowa w ust. 3, informację o planowanej w okresie 4 lat budowie, przebudowie lub remoncie odcinka drogi, którego dotyczy decyzja. </a:t>
            </a:r>
            <a:endParaRPr kumimoji="0" lang="pl-PL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Podtytuł 2"/>
          <p:cNvSpPr txBox="1">
            <a:spLocks/>
          </p:cNvSpPr>
          <p:nvPr/>
        </p:nvSpPr>
        <p:spPr>
          <a:xfrm>
            <a:off x="1524000" y="3429000"/>
            <a:ext cx="9144000" cy="16557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pl-PL" sz="3200" dirty="0">
              <a:latin typeface="Garamond" panose="02020404030301010803" pitchFamily="18" charset="0"/>
            </a:endParaRPr>
          </a:p>
        </p:txBody>
      </p:sp>
      <p:sp>
        <p:nvSpPr>
          <p:cNvPr id="11" name="pole tekstowe 10"/>
          <p:cNvSpPr txBox="1"/>
          <p:nvPr/>
        </p:nvSpPr>
        <p:spPr>
          <a:xfrm>
            <a:off x="-150607" y="3027904"/>
            <a:ext cx="12192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Dziękuję za uwagę</a:t>
            </a:r>
          </a:p>
        </p:txBody>
      </p:sp>
    </p:spTree>
    <p:extLst>
      <p:ext uri="{BB962C8B-B14F-4D97-AF65-F5344CB8AC3E}">
        <p14:creationId xmlns="" xmlns:p14="http://schemas.microsoft.com/office/powerpoint/2010/main" val="6138545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Podtytuł 2"/>
          <p:cNvSpPr txBox="1">
            <a:spLocks/>
          </p:cNvSpPr>
          <p:nvPr/>
        </p:nvSpPr>
        <p:spPr>
          <a:xfrm>
            <a:off x="1524000" y="3429000"/>
            <a:ext cx="9144000" cy="16557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pl-PL" sz="3200" dirty="0">
              <a:latin typeface="Garamond" panose="02020404030301010803" pitchFamily="18" charset="0"/>
            </a:endParaRPr>
          </a:p>
        </p:txBody>
      </p:sp>
      <p:sp>
        <p:nvSpPr>
          <p:cNvPr id="13" name="Prostokąt 12"/>
          <p:cNvSpPr/>
          <p:nvPr/>
        </p:nvSpPr>
        <p:spPr>
          <a:xfrm>
            <a:off x="254000" y="1913468"/>
            <a:ext cx="11667068" cy="47705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endParaRPr lang="pl-PL" sz="2800" dirty="0" smtClean="0">
              <a:latin typeface="Times New Roman" pitchFamily="18" charset="0"/>
              <a:cs typeface="Times New Roman" pitchFamily="18" charset="0"/>
            </a:endParaRPr>
          </a:p>
          <a:p>
            <a:pPr lvl="0" algn="ctr"/>
            <a:r>
              <a:rPr lang="pl-PL" sz="3600" b="1" dirty="0" smtClean="0">
                <a:latin typeface="Times New Roman" pitchFamily="18" charset="0"/>
                <a:cs typeface="Times New Roman" pitchFamily="18" charset="0"/>
              </a:rPr>
              <a:t>Wniosek o dofinansowanie zadania powiatowego albo zadania gminnego składa właściwy zarządca drogi powiatowej albo drogi gminnej</a:t>
            </a:r>
          </a:p>
          <a:p>
            <a:pPr lvl="0" algn="ctr"/>
            <a:endParaRPr lang="pl-PL" sz="2800" b="1" dirty="0" smtClean="0">
              <a:latin typeface="Times New Roman" pitchFamily="18" charset="0"/>
              <a:cs typeface="Times New Roman" pitchFamily="18" charset="0"/>
            </a:endParaRPr>
          </a:p>
          <a:p>
            <a:pPr lvl="0" algn="ctr"/>
            <a:r>
              <a:rPr lang="pl-PL" sz="2800" dirty="0" smtClean="0">
                <a:latin typeface="Times New Roman" pitchFamily="18" charset="0"/>
                <a:cs typeface="Times New Roman" pitchFamily="18" charset="0"/>
              </a:rPr>
              <a:t>Nie jest możliwe występowanie z wnioskiem o dofinansowanie inwestycji realizowanej na drodze zarządzanej na podstawie umowy o przekazanie zarządu drogi, na podstawie art. 19 ust 4 ustawy o drogach publicznych, i wnioskowanie o dofinansowanie przez zarządzającego na podstawie porozumienia</a:t>
            </a:r>
          </a:p>
          <a:p>
            <a:pPr lvl="0"/>
            <a:endParaRPr lang="pl-PL" sz="2800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3495478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321733"/>
            <a:ext cx="12192000" cy="6858000"/>
          </a:xfrm>
          <a:prstGeom prst="rect">
            <a:avLst/>
          </a:prstGeom>
        </p:spPr>
      </p:pic>
      <p:sp>
        <p:nvSpPr>
          <p:cNvPr id="6" name="Podtytuł 2"/>
          <p:cNvSpPr txBox="1">
            <a:spLocks/>
          </p:cNvSpPr>
          <p:nvPr/>
        </p:nvSpPr>
        <p:spPr>
          <a:xfrm>
            <a:off x="1524000" y="3429000"/>
            <a:ext cx="9144000" cy="16557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pl-PL" sz="3200" dirty="0">
              <a:latin typeface="Garamond" panose="02020404030301010803" pitchFamily="18" charset="0"/>
            </a:endParaRPr>
          </a:p>
        </p:txBody>
      </p:sp>
      <p:sp>
        <p:nvSpPr>
          <p:cNvPr id="9" name="Prostokąt 8"/>
          <p:cNvSpPr/>
          <p:nvPr/>
        </p:nvSpPr>
        <p:spPr>
          <a:xfrm>
            <a:off x="440267" y="2714812"/>
            <a:ext cx="11159066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l-PL" sz="3200" b="1" dirty="0" smtClean="0">
                <a:latin typeface="Times New Roman" pitchFamily="18" charset="0"/>
                <a:cs typeface="Times New Roman" pitchFamily="18" charset="0"/>
              </a:rPr>
              <a:t>Punktem odniesienia oceny czy gmina/powiat może otrzymywać dofinansowanie zadania do odpowiedniego % jest wskaźnik dochodów własnych w przeliczeniu na mieszkańca gminy/powiatu względem średniej dla kraju</a:t>
            </a:r>
          </a:p>
        </p:txBody>
      </p:sp>
    </p:spTree>
    <p:extLst>
      <p:ext uri="{BB962C8B-B14F-4D97-AF65-F5344CB8AC3E}">
        <p14:creationId xmlns="" xmlns:p14="http://schemas.microsoft.com/office/powerpoint/2010/main" val="30608210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8200" y="1464733"/>
            <a:ext cx="10515600" cy="1549400"/>
          </a:xfrm>
        </p:spPr>
        <p:txBody>
          <a:bodyPr>
            <a:normAutofit/>
          </a:bodyPr>
          <a:lstStyle/>
          <a:p>
            <a:pPr algn="ctr"/>
            <a:r>
              <a:rPr lang="pl-PL" sz="3100" b="1" dirty="0" smtClean="0">
                <a:latin typeface="+mn-lt"/>
              </a:rPr>
              <a:t>Zadania wieloletnie  </a:t>
            </a:r>
            <a:r>
              <a:rPr lang="pl-PL" sz="3100" dirty="0" smtClean="0"/>
              <a:t/>
            </a:r>
            <a:br>
              <a:rPr lang="pl-PL" sz="3100" dirty="0" smtClean="0"/>
            </a:br>
            <a:r>
              <a:rPr lang="pl-PL" sz="3100" dirty="0" smtClean="0"/>
              <a:t>to zadania, których przewidywany czas realizacji jest </a:t>
            </a:r>
            <a:br>
              <a:rPr lang="pl-PL" sz="3100" dirty="0" smtClean="0"/>
            </a:br>
            <a:r>
              <a:rPr lang="pl-PL" sz="3100" b="1" dirty="0" smtClean="0">
                <a:latin typeface="+mn-lt"/>
              </a:rPr>
              <a:t>dłuższy niż 12 miesięcy</a:t>
            </a:r>
            <a:endParaRPr lang="pl-PL" sz="3600" b="1" dirty="0">
              <a:latin typeface="+mn-lt"/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127001" y="3581401"/>
            <a:ext cx="11921066" cy="2595562"/>
          </a:xfrm>
        </p:spPr>
        <p:txBody>
          <a:bodyPr>
            <a:normAutofit fontScale="55000" lnSpcReduction="20000"/>
          </a:bodyPr>
          <a:lstStyle/>
          <a:p>
            <a:pPr marL="0" indent="0" algn="ctr">
              <a:buNone/>
            </a:pPr>
            <a:r>
              <a:rPr lang="pl-PL" sz="3600" dirty="0" smtClean="0"/>
              <a:t>Środki przeznaczone na dofinansowanie zadań powiatowych oraz zadań gminnych w Wielkopolsce w 2019 roku:</a:t>
            </a:r>
          </a:p>
          <a:p>
            <a:pPr marL="0" indent="0" algn="ctr">
              <a:buNone/>
            </a:pPr>
            <a:endParaRPr lang="pl-PL" dirty="0" smtClean="0"/>
          </a:p>
          <a:p>
            <a:pPr marL="0" indent="0" algn="ctr">
              <a:buNone/>
            </a:pPr>
            <a:r>
              <a:rPr lang="pl-PL" sz="5200" b="1" dirty="0" smtClean="0"/>
              <a:t>376 993 570,00 złotych</a:t>
            </a:r>
          </a:p>
          <a:p>
            <a:pPr marL="0" indent="0" algn="ctr">
              <a:buNone/>
            </a:pPr>
            <a:endParaRPr lang="pl-PL" dirty="0" smtClean="0"/>
          </a:p>
          <a:p>
            <a:pPr marL="0" indent="0" algn="ctr">
              <a:buNone/>
            </a:pPr>
            <a:r>
              <a:rPr lang="pl-PL" sz="3600" dirty="0" smtClean="0"/>
              <a:t>w tym zadania wieloletnie:</a:t>
            </a:r>
          </a:p>
          <a:p>
            <a:pPr marL="0" indent="0" algn="ctr">
              <a:buNone/>
            </a:pPr>
            <a:endParaRPr lang="pl-PL" dirty="0" smtClean="0"/>
          </a:p>
          <a:p>
            <a:pPr marL="0" indent="0" algn="ctr">
              <a:buNone/>
            </a:pPr>
            <a:r>
              <a:rPr lang="pl-PL" sz="6500" b="1" dirty="0" smtClean="0"/>
              <a:t>92 861 985,40 złotych</a:t>
            </a:r>
            <a:endParaRPr lang="pl-PL" sz="65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135468" y="1684867"/>
            <a:ext cx="11941514" cy="2058997"/>
          </a:xfrm>
        </p:spPr>
        <p:txBody>
          <a:bodyPr>
            <a:noAutofit/>
          </a:bodyPr>
          <a:lstStyle/>
          <a:p>
            <a:r>
              <a:rPr lang="pl-PL" sz="2800" b="1" dirty="0" smtClean="0">
                <a:latin typeface="+mn-lt"/>
              </a:rPr>
              <a:t>Przedmiot dofinansowania </a:t>
            </a:r>
            <a:r>
              <a:rPr lang="pl-PL" sz="2800" dirty="0" smtClean="0">
                <a:latin typeface="+mn-lt"/>
              </a:rPr>
              <a:t>stanowi zadanie (budowa, przebudowa lub remont drogi powiatowej albo drogi gminnej), które stanowi </a:t>
            </a:r>
            <a:r>
              <a:rPr lang="pl-PL" sz="2800" b="1" dirty="0" smtClean="0">
                <a:latin typeface="+mn-lt"/>
              </a:rPr>
              <a:t>nieprzerwany ciąg drogowy, na którym prowadzone są roboty budowlane, </a:t>
            </a:r>
            <a:r>
              <a:rPr lang="pl-PL" sz="2800" dirty="0" smtClean="0">
                <a:latin typeface="+mn-lt"/>
              </a:rPr>
              <a:t>w rozumieniu ustawy Prawo budowlane (budowa/rozbudowa albo przebudowa albo remont), mając na uwadze, że: </a:t>
            </a:r>
            <a:endParaRPr lang="pl-PL" sz="2800" dirty="0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20769" y="3873260"/>
            <a:ext cx="11869947" cy="2769080"/>
          </a:xfrm>
        </p:spPr>
        <p:txBody>
          <a:bodyPr>
            <a:normAutofit fontScale="25000" lnSpcReduction="20000"/>
          </a:bodyPr>
          <a:lstStyle/>
          <a:p>
            <a:endParaRPr lang="pl-PL" dirty="0" smtClean="0"/>
          </a:p>
          <a:p>
            <a:pPr marL="361950" indent="-361950" algn="l">
              <a:buFont typeface="Arial" pitchFamily="34" charset="0"/>
              <a:buChar char="•"/>
            </a:pPr>
            <a:r>
              <a:rPr lang="pl-PL" sz="9600" dirty="0" smtClean="0"/>
              <a:t> skrzyżowanie nie stanowi przerwania ciągu drogowego </a:t>
            </a:r>
          </a:p>
          <a:p>
            <a:pPr marL="361950" indent="-361950" algn="l">
              <a:buFont typeface="Arial" pitchFamily="34" charset="0"/>
              <a:buChar char="•"/>
            </a:pPr>
            <a:r>
              <a:rPr lang="pl-PL" sz="9600" dirty="0" smtClean="0"/>
              <a:t>dopuszcza się podział na odcinki, określone we wniosku na podstawie kilometrażu wynikającego z projektu zagospodarowania terenu, z zastrzeżeniem że na jednym odcinku: </a:t>
            </a:r>
          </a:p>
          <a:p>
            <a:pPr marL="715963" indent="-180975" algn="l">
              <a:buFont typeface="Wingdings" pitchFamily="2" charset="2"/>
              <a:buChar char="v"/>
            </a:pPr>
            <a:r>
              <a:rPr lang="pl-PL" sz="9600" dirty="0" smtClean="0"/>
              <a:t>prowadzi się roboty budowlane jednego rodzaju (budowa/rozbudowa albo przebudowa albo remont) </a:t>
            </a:r>
          </a:p>
          <a:p>
            <a:pPr marL="715963" indent="-180975" algn="l">
              <a:buFont typeface="Wingdings" pitchFamily="2" charset="2"/>
              <a:buChar char="v"/>
            </a:pPr>
            <a:r>
              <a:rPr lang="pl-PL" sz="9600" dirty="0" smtClean="0"/>
              <a:t>szerokość pasa/pasów ruchu jest jednorodna (z wyjątkami uzasadnionymi warunkami technicznymi, np. łuk, skrzyżowanie)</a:t>
            </a:r>
          </a:p>
          <a:p>
            <a:pPr marL="361950" indent="-361950">
              <a:buFont typeface="Arial" pitchFamily="34" charset="0"/>
              <a:buChar char="•"/>
            </a:pPr>
            <a:endParaRPr lang="pl-PL" dirty="0"/>
          </a:p>
        </p:txBody>
      </p:sp>
      <p:sp>
        <p:nvSpPr>
          <p:cNvPr id="6" name="Podtytuł 2"/>
          <p:cNvSpPr txBox="1">
            <a:spLocks/>
          </p:cNvSpPr>
          <p:nvPr/>
        </p:nvSpPr>
        <p:spPr>
          <a:xfrm>
            <a:off x="1524000" y="3429000"/>
            <a:ext cx="9144000" cy="16557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pl-PL" sz="3200" dirty="0">
              <a:latin typeface="Garamond" panose="02020404030301010803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2086384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Podtytuł 2"/>
          <p:cNvSpPr txBox="1">
            <a:spLocks/>
          </p:cNvSpPr>
          <p:nvPr/>
        </p:nvSpPr>
        <p:spPr>
          <a:xfrm>
            <a:off x="1524000" y="3429000"/>
            <a:ext cx="9144000" cy="16557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pl-PL" sz="3200" dirty="0">
              <a:latin typeface="Garamond" panose="02020404030301010803" pitchFamily="18" charset="0"/>
            </a:endParaRPr>
          </a:p>
        </p:txBody>
      </p:sp>
      <p:sp>
        <p:nvSpPr>
          <p:cNvPr id="8" name="Prostokąt 7"/>
          <p:cNvSpPr/>
          <p:nvPr/>
        </p:nvSpPr>
        <p:spPr>
          <a:xfrm>
            <a:off x="380999" y="2148976"/>
            <a:ext cx="11362267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l-PL" sz="2400" dirty="0" smtClean="0"/>
              <a:t>W przypadku gdy wniosek o dofinansowanie nie spełnia wymogów formalnych, o których mowa w ustawie lub określonych w ogłoszeniu o naborze, albo zawiera oczywiste omyłki</a:t>
            </a:r>
          </a:p>
          <a:p>
            <a:r>
              <a:rPr lang="pl-PL" sz="2400" dirty="0" smtClean="0"/>
              <a:t> </a:t>
            </a:r>
          </a:p>
          <a:p>
            <a:r>
              <a:rPr lang="pl-PL" sz="2400" dirty="0" smtClean="0"/>
              <a:t>Komisja wzywa wnioskodawcę do jego uzupełnienia lub poprawienia w nim oczywistych omyłek, w terminie 7 dni od dnia otrzymania wezwania, pod rygorem pozostawienia wniosku bez rozpatrzenia</a:t>
            </a:r>
          </a:p>
          <a:p>
            <a:endParaRPr lang="pl-PL" sz="2400" dirty="0" smtClean="0"/>
          </a:p>
          <a:p>
            <a:r>
              <a:rPr lang="pl-PL" sz="2400" dirty="0" smtClean="0"/>
              <a:t>Wnioskodawca, uzupełniając lub poprawiając wniosek o dofinansowanie nie może załączyć dokumentów datowanych na dzień po złożeniu wniosku</a:t>
            </a:r>
            <a:endParaRPr lang="pl-PL" sz="2400" dirty="0"/>
          </a:p>
        </p:txBody>
      </p:sp>
    </p:spTree>
    <p:extLst>
      <p:ext uri="{BB962C8B-B14F-4D97-AF65-F5344CB8AC3E}">
        <p14:creationId xmlns="" xmlns:p14="http://schemas.microsoft.com/office/powerpoint/2010/main" val="9852687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6820" y="0"/>
            <a:ext cx="12288819" cy="6858000"/>
          </a:xfrm>
          <a:prstGeom prst="rect">
            <a:avLst/>
          </a:prstGeom>
        </p:spPr>
      </p:pic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1524000" y="1096963"/>
            <a:ext cx="9144000" cy="714904"/>
          </a:xfrm>
        </p:spPr>
        <p:txBody>
          <a:bodyPr>
            <a:normAutofit/>
          </a:bodyPr>
          <a:lstStyle/>
          <a:p>
            <a:r>
              <a:rPr lang="pl-PL" sz="3200" b="1" dirty="0" smtClean="0">
                <a:latin typeface="+mn-lt"/>
              </a:rPr>
              <a:t>WNIOSEK O DOFINANSOWANIE</a:t>
            </a:r>
            <a:endParaRPr lang="pl-PL" sz="3200" b="1" dirty="0">
              <a:latin typeface="+mn-lt"/>
            </a:endParaRPr>
          </a:p>
        </p:txBody>
      </p:sp>
      <p:sp>
        <p:nvSpPr>
          <p:cNvPr id="6" name="Podtytuł 2"/>
          <p:cNvSpPr txBox="1">
            <a:spLocks/>
          </p:cNvSpPr>
          <p:nvPr/>
        </p:nvSpPr>
        <p:spPr>
          <a:xfrm>
            <a:off x="1524000" y="3429000"/>
            <a:ext cx="9144000" cy="16557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pl-PL" sz="3200" dirty="0">
              <a:latin typeface="Garamond" panose="02020404030301010803" pitchFamily="18" charset="0"/>
            </a:endParaRPr>
          </a:p>
        </p:txBody>
      </p:sp>
      <p:pic>
        <p:nvPicPr>
          <p:cNvPr id="15364" name="Picture 4"/>
          <p:cNvPicPr>
            <a:picLocks noChangeAspect="1" noChangeArrowheads="1"/>
          </p:cNvPicPr>
          <p:nvPr/>
        </p:nvPicPr>
        <p:blipFill>
          <a:blip r:embed="rId3"/>
          <a:srcRect l="16618" t="22421" r="32951" b="14131"/>
          <a:stretch>
            <a:fillRect/>
          </a:stretch>
        </p:blipFill>
        <p:spPr bwMode="auto">
          <a:xfrm>
            <a:off x="1860334" y="1008999"/>
            <a:ext cx="8208311" cy="580893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="" xmlns:p14="http://schemas.microsoft.com/office/powerpoint/2010/main" val="28033388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6819" y="0"/>
            <a:ext cx="12192000" cy="6858000"/>
          </a:xfrm>
          <a:prstGeom prst="rect">
            <a:avLst/>
          </a:prstGeom>
        </p:spPr>
      </p:pic>
      <p:sp>
        <p:nvSpPr>
          <p:cNvPr id="6" name="Podtytuł 2"/>
          <p:cNvSpPr txBox="1">
            <a:spLocks/>
          </p:cNvSpPr>
          <p:nvPr/>
        </p:nvSpPr>
        <p:spPr>
          <a:xfrm>
            <a:off x="1524000" y="3429000"/>
            <a:ext cx="9144000" cy="16557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pl-PL" sz="3200" dirty="0">
              <a:latin typeface="Garamond" panose="02020404030301010803" pitchFamily="18" charset="0"/>
            </a:endParaRPr>
          </a:p>
        </p:txBody>
      </p:sp>
      <p:sp>
        <p:nvSpPr>
          <p:cNvPr id="8" name="pole tekstowe 7"/>
          <p:cNvSpPr txBox="1"/>
          <p:nvPr/>
        </p:nvSpPr>
        <p:spPr>
          <a:xfrm>
            <a:off x="172122" y="1839298"/>
            <a:ext cx="12192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42950" indent="-742950">
              <a:buFont typeface="Arial" panose="020B0604020202020204" pitchFamily="34" charset="0"/>
              <a:buChar char="•"/>
            </a:pPr>
            <a:endParaRPr lang="pl-PL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742950" indent="-742950">
              <a:buFont typeface="Arial" panose="020B0604020202020204" pitchFamily="34" charset="0"/>
              <a:buChar char="•"/>
            </a:pPr>
            <a:endParaRPr lang="pl-PL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4337" name="Picture 1"/>
          <p:cNvPicPr>
            <a:picLocks noChangeAspect="1" noChangeArrowheads="1"/>
          </p:cNvPicPr>
          <p:nvPr/>
        </p:nvPicPr>
        <p:blipFill>
          <a:blip r:embed="rId3"/>
          <a:srcRect l="17605" t="22593" r="37443" b="45562"/>
          <a:stretch>
            <a:fillRect/>
          </a:stretch>
        </p:blipFill>
        <p:spPr bwMode="auto">
          <a:xfrm>
            <a:off x="723892" y="2038336"/>
            <a:ext cx="10687058" cy="4258664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="" xmlns:p14="http://schemas.microsoft.com/office/powerpoint/2010/main" val="13989192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1735</TotalTime>
  <Words>1000</Words>
  <Application>Microsoft Office PowerPoint</Application>
  <PresentationFormat>Niestandardowy</PresentationFormat>
  <Paragraphs>59</Paragraphs>
  <Slides>26</Slides>
  <Notes>0</Notes>
  <HiddenSlides>0</HiddenSlides>
  <MMClips>0</MMClips>
  <ScaleCrop>false</ScaleCrop>
  <HeadingPairs>
    <vt:vector size="4" baseType="variant">
      <vt:variant>
        <vt:lpstr>Motyw</vt:lpstr>
      </vt:variant>
      <vt:variant>
        <vt:i4>1</vt:i4>
      </vt:variant>
      <vt:variant>
        <vt:lpstr>Tytuły slajdów</vt:lpstr>
      </vt:variant>
      <vt:variant>
        <vt:i4>26</vt:i4>
      </vt:variant>
    </vt:vector>
  </HeadingPairs>
  <TitlesOfParts>
    <vt:vector size="27" baseType="lpstr">
      <vt:lpstr>Motyw pakietu Office</vt:lpstr>
      <vt:lpstr>Fundusz Dróg Samorządowych</vt:lpstr>
      <vt:lpstr>Przedmiot zadań:</vt:lpstr>
      <vt:lpstr>Slajd 3</vt:lpstr>
      <vt:lpstr>Slajd 4</vt:lpstr>
      <vt:lpstr>Zadania wieloletnie   to zadania, których przewidywany czas realizacji jest  dłuższy niż 12 miesięcy</vt:lpstr>
      <vt:lpstr>Przedmiot dofinansowania stanowi zadanie (budowa, przebudowa lub remont drogi powiatowej albo drogi gminnej), które stanowi nieprzerwany ciąg drogowy, na którym prowadzone są roboty budowlane, w rozumieniu ustawy Prawo budowlane (budowa/rozbudowa albo przebudowa albo remont), mając na uwadze, że: </vt:lpstr>
      <vt:lpstr>Slajd 7</vt:lpstr>
      <vt:lpstr>WNIOSEK O DOFINANSOWANIE</vt:lpstr>
      <vt:lpstr>Slajd 9</vt:lpstr>
      <vt:lpstr>Slajd 10</vt:lpstr>
      <vt:lpstr>Slajd 11</vt:lpstr>
      <vt:lpstr>Slajd 12</vt:lpstr>
      <vt:lpstr>Slajd 13</vt:lpstr>
      <vt:lpstr>Slajd 14</vt:lpstr>
      <vt:lpstr>Slajd 15</vt:lpstr>
      <vt:lpstr>Slajd 16</vt:lpstr>
      <vt:lpstr>Slajd 17</vt:lpstr>
      <vt:lpstr>Slajd 18</vt:lpstr>
      <vt:lpstr>Slajd 19</vt:lpstr>
      <vt:lpstr>Slajd 20</vt:lpstr>
      <vt:lpstr>Slajd 21</vt:lpstr>
      <vt:lpstr>Slajd 22</vt:lpstr>
      <vt:lpstr>Slajd 23</vt:lpstr>
      <vt:lpstr>Slajd 24</vt:lpstr>
      <vt:lpstr>Slajd 25</vt:lpstr>
      <vt:lpstr>Slajd 26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Prezentacja programu PowerPoint</dc:title>
  <dc:creator>T.Małyszka</dc:creator>
  <cp:lastModifiedBy>menes</cp:lastModifiedBy>
  <cp:revision>163</cp:revision>
  <cp:lastPrinted>2018-04-05T13:04:06Z</cp:lastPrinted>
  <dcterms:created xsi:type="dcterms:W3CDTF">2018-03-02T07:39:25Z</dcterms:created>
  <dcterms:modified xsi:type="dcterms:W3CDTF">2019-03-20T06:34:54Z</dcterms:modified>
</cp:coreProperties>
</file>